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3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7" r:id="rId1"/>
    <p:sldMasterId id="2147483669" r:id="rId2"/>
    <p:sldMasterId id="2147483672" r:id="rId3"/>
    <p:sldMasterId id="2147483674" r:id="rId4"/>
  </p:sldMasterIdLst>
  <p:notesMasterIdLst>
    <p:notesMasterId r:id="rId21"/>
  </p:notesMasterIdLst>
  <p:sldIdLst>
    <p:sldId id="264" r:id="rId5"/>
    <p:sldId id="289" r:id="rId6"/>
    <p:sldId id="268" r:id="rId7"/>
    <p:sldId id="283" r:id="rId8"/>
    <p:sldId id="278" r:id="rId9"/>
    <p:sldId id="282" r:id="rId10"/>
    <p:sldId id="281" r:id="rId11"/>
    <p:sldId id="284" r:id="rId12"/>
    <p:sldId id="285" r:id="rId13"/>
    <p:sldId id="287" r:id="rId14"/>
    <p:sldId id="275" r:id="rId15"/>
    <p:sldId id="288" r:id="rId16"/>
    <p:sldId id="266" r:id="rId17"/>
    <p:sldId id="291" r:id="rId18"/>
    <p:sldId id="280" r:id="rId19"/>
    <p:sldId id="286" r:id="rId20"/>
  </p:sldIdLst>
  <p:sldSz cx="12192000" cy="6858000"/>
  <p:notesSz cx="12192000" cy="6858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  <p15:guide id="3" pos="528" userDrawn="1">
          <p15:clr>
            <a:srgbClr val="A4A3A4"/>
          </p15:clr>
        </p15:guide>
        <p15:guide id="4" orient="horz" pos="1008" userDrawn="1">
          <p15:clr>
            <a:srgbClr val="A4A3A4"/>
          </p15:clr>
        </p15:guide>
        <p15:guide id="5" pos="288" userDrawn="1">
          <p15:clr>
            <a:srgbClr val="A4A3A4"/>
          </p15:clr>
        </p15:guide>
        <p15:guide id="6" pos="1056" userDrawn="1">
          <p15:clr>
            <a:srgbClr val="A4A3A4"/>
          </p15:clr>
        </p15:guide>
        <p15:guide id="7" pos="393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A4E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514"/>
    <p:restoredTop sz="94737"/>
  </p:normalViewPr>
  <p:slideViewPr>
    <p:cSldViewPr>
      <p:cViewPr varScale="1">
        <p:scale>
          <a:sx n="155" d="100"/>
          <a:sy n="155" d="100"/>
        </p:scale>
        <p:origin x="1048" y="200"/>
      </p:cViewPr>
      <p:guideLst>
        <p:guide orient="horz" pos="2880"/>
        <p:guide pos="2160"/>
        <p:guide pos="528"/>
        <p:guide orient="horz" pos="1008"/>
        <p:guide pos="288"/>
        <p:guide pos="1056"/>
        <p:guide pos="393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slideMaster" Target="slideMasters/slideMaster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439749-5F7E-5648-9CD6-00744CE904A7}" type="datetimeFigureOut">
              <a:t>5/29/20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it-IT"/>
              <a:t>Modifica gli stili del testo dello schema
Secondo livello
Terzo livello
Quarto livello
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DA7EEF-0713-214A-8A97-49F34C15B593}" type="slidenum"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497010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older 2"/>
          <p:cNvSpPr>
            <a:spLocks noGrp="1"/>
          </p:cNvSpPr>
          <p:nvPr>
            <p:ph type="ctrTitle"/>
          </p:nvPr>
        </p:nvSpPr>
        <p:spPr>
          <a:xfrm>
            <a:off x="1638896" y="2890391"/>
            <a:ext cx="6971704" cy="53860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 sz="3500" b="1">
                <a:solidFill>
                  <a:srgbClr val="4A4E4F"/>
                </a:solidFill>
                <a:latin typeface="Muli" pitchFamily="2" charset="77"/>
              </a:defRPr>
            </a:lvl1pPr>
          </a:lstStyle>
          <a:p>
            <a:endParaRPr dirty="0"/>
          </a:p>
        </p:txBody>
      </p:sp>
      <p:sp>
        <p:nvSpPr>
          <p:cNvPr id="8" name="Holder 3"/>
          <p:cNvSpPr>
            <a:spLocks noGrp="1"/>
          </p:cNvSpPr>
          <p:nvPr>
            <p:ph type="subTitle" idx="4"/>
          </p:nvPr>
        </p:nvSpPr>
        <p:spPr>
          <a:xfrm>
            <a:off x="1638897" y="4278868"/>
            <a:ext cx="6971704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2000" b="1">
                <a:solidFill>
                  <a:srgbClr val="4A4E4F"/>
                </a:solidFill>
                <a:latin typeface="Muli" pitchFamily="2" charset="77"/>
              </a:defRPr>
            </a:lvl1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14646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461422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638896" y="2890391"/>
            <a:ext cx="6971704" cy="53860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500" b="1">
                <a:latin typeface="Muli" pitchFamily="2" charset="77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638897" y="4278868"/>
            <a:ext cx="6971704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1">
                <a:latin typeface="Muli" pitchFamily="2" charset="77"/>
              </a:defRPr>
            </a:lvl1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146268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62776" y="527964"/>
            <a:ext cx="7310043" cy="446276"/>
          </a:xfrm>
          <a:prstGeom prst="rect">
            <a:avLst/>
          </a:prstGeom>
        </p:spPr>
        <p:txBody>
          <a:bodyPr lIns="0" tIns="0" rIns="0" bIns="0"/>
          <a:lstStyle>
            <a:lvl1pPr>
              <a:defRPr sz="2900" b="1" i="0">
                <a:solidFill>
                  <a:srgbClr val="4C4D4F"/>
                </a:solidFill>
                <a:latin typeface="Muli" pitchFamily="2" charset="77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62776" y="1194561"/>
            <a:ext cx="10130713" cy="369332"/>
          </a:xfrm>
          <a:prstGeom prst="rect">
            <a:avLst/>
          </a:prstGeom>
        </p:spPr>
        <p:txBody>
          <a:bodyPr lIns="0" tIns="0" rIns="0" bIns="0"/>
          <a:lstStyle>
            <a:lvl1pPr>
              <a:defRPr sz="2400" b="1" i="0">
                <a:solidFill>
                  <a:srgbClr val="4C4D4F"/>
                </a:solidFill>
                <a:latin typeface="Muli" pitchFamily="2" charset="77"/>
                <a:cs typeface="Arial"/>
              </a:defRPr>
            </a:lvl1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595557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57200" y="527964"/>
            <a:ext cx="7310043" cy="446276"/>
          </a:xfrm>
          <a:prstGeom prst="rect">
            <a:avLst/>
          </a:prstGeom>
        </p:spPr>
        <p:txBody>
          <a:bodyPr lIns="0" tIns="0" rIns="0" bIns="0"/>
          <a:lstStyle>
            <a:lvl1pPr>
              <a:defRPr sz="2900" b="1" i="0">
                <a:solidFill>
                  <a:srgbClr val="4C4D4F"/>
                </a:solidFill>
                <a:latin typeface="Muli" pitchFamily="2" charset="77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5306282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>
                <a:latin typeface="Muli" pitchFamily="2" charset="77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129433" y="1577340"/>
            <a:ext cx="5306282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>
                <a:latin typeface="Muli" pitchFamily="2" charset="77"/>
              </a:defRPr>
            </a:lvl1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107639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3603766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>
            <a:extLst>
              <a:ext uri="{FF2B5EF4-FFF2-40B4-BE49-F238E27FC236}">
                <a16:creationId xmlns:a16="http://schemas.microsoft.com/office/drawing/2014/main" id="{2528A25B-B3ED-E542-825D-E47ADBA26CE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" y="5778500"/>
            <a:ext cx="12179300" cy="1079500"/>
          </a:xfrm>
          <a:prstGeom prst="rect">
            <a:avLst/>
          </a:prstGeom>
        </p:spPr>
      </p:pic>
      <p:sp>
        <p:nvSpPr>
          <p:cNvPr id="16" name="Segnaposto numero diapositiva 16">
            <a:extLst>
              <a:ext uri="{FF2B5EF4-FFF2-40B4-BE49-F238E27FC236}">
                <a16:creationId xmlns:a16="http://schemas.microsoft.com/office/drawing/2014/main" id="{3F14C0E4-6232-D542-BA79-E689284628BD}"/>
              </a:ext>
            </a:extLst>
          </p:cNvPr>
          <p:cNvSpPr txBox="1">
            <a:spLocks/>
          </p:cNvSpPr>
          <p:nvPr userDrawn="1"/>
        </p:nvSpPr>
        <p:spPr>
          <a:xfrm>
            <a:off x="381000" y="6416675"/>
            <a:ext cx="683339" cy="365125"/>
          </a:xfrm>
          <a:prstGeom prst="rect">
            <a:avLst/>
          </a:prstGeom>
        </p:spPr>
        <p:txBody>
          <a:bodyPr/>
          <a:lstStyle>
            <a:defPPr>
              <a:defRPr lang="it-IT"/>
            </a:defPPr>
            <a:lvl1pPr marL="0" algn="l" defTabSz="914400" rtl="0" eaLnBrk="1" latinLnBrk="0" hangingPunct="1">
              <a:defRPr sz="1000" kern="1200">
                <a:solidFill>
                  <a:schemeClr val="tx1"/>
                </a:solidFill>
                <a:latin typeface="Muli" pitchFamily="2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5" name="Segnaposto data 3">
            <a:extLst>
              <a:ext uri="{FF2B5EF4-FFF2-40B4-BE49-F238E27FC236}">
                <a16:creationId xmlns:a16="http://schemas.microsoft.com/office/drawing/2014/main" id="{D30CDEB2-DA54-DE45-AD6C-F8DC9C60A9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28600" y="6629400"/>
            <a:ext cx="2743200" cy="152400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Muli" pitchFamily="2" charset="77"/>
              </a:defRPr>
            </a:lvl1pPr>
          </a:lstStyle>
          <a:p>
            <a:fld id="{95B7B0B5-0B63-3644-99A4-AB904A50937F}" type="datetime1">
              <a:t>5/29/20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269726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2_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>
            <a:extLst>
              <a:ext uri="{FF2B5EF4-FFF2-40B4-BE49-F238E27FC236}">
                <a16:creationId xmlns:a16="http://schemas.microsoft.com/office/drawing/2014/main" id="{2528A25B-B3ED-E542-825D-E47ADBA26CE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" y="5778500"/>
            <a:ext cx="12179300" cy="107950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57200" y="533400"/>
            <a:ext cx="7310043" cy="446276"/>
          </a:xfrm>
          <a:prstGeom prst="rect">
            <a:avLst/>
          </a:prstGeom>
        </p:spPr>
        <p:txBody>
          <a:bodyPr lIns="0" tIns="0" rIns="0" bIns="0"/>
          <a:lstStyle>
            <a:lvl1pPr>
              <a:defRPr sz="2900" b="1" i="0">
                <a:solidFill>
                  <a:srgbClr val="4C4D4F"/>
                </a:solidFill>
                <a:latin typeface="Muli" pitchFamily="2" charset="77"/>
                <a:cs typeface="Arial"/>
              </a:defRPr>
            </a:lvl1pPr>
          </a:lstStyle>
          <a:p>
            <a:endParaRPr/>
          </a:p>
        </p:txBody>
      </p:sp>
      <p:sp>
        <p:nvSpPr>
          <p:cNvPr id="15" name="Segnaposto numero diapositiva 16">
            <a:extLst>
              <a:ext uri="{FF2B5EF4-FFF2-40B4-BE49-F238E27FC236}">
                <a16:creationId xmlns:a16="http://schemas.microsoft.com/office/drawing/2014/main" id="{7D97418D-D037-F84F-BA6E-B7EF0EFCB541}"/>
              </a:ext>
            </a:extLst>
          </p:cNvPr>
          <p:cNvSpPr txBox="1">
            <a:spLocks/>
          </p:cNvSpPr>
          <p:nvPr userDrawn="1"/>
        </p:nvSpPr>
        <p:spPr>
          <a:xfrm>
            <a:off x="381000" y="6416675"/>
            <a:ext cx="683339" cy="365125"/>
          </a:xfrm>
          <a:prstGeom prst="rect">
            <a:avLst/>
          </a:prstGeom>
        </p:spPr>
        <p:txBody>
          <a:bodyPr/>
          <a:lstStyle>
            <a:defPPr>
              <a:defRPr lang="it-IT"/>
            </a:defPPr>
            <a:lvl1pPr marL="0" algn="l" defTabSz="914400" rtl="0" eaLnBrk="1" latinLnBrk="0" hangingPunct="1">
              <a:defRPr sz="1000" kern="1200">
                <a:solidFill>
                  <a:schemeClr val="tx1"/>
                </a:solidFill>
                <a:latin typeface="Muli" pitchFamily="2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6" name="Segnaposto data 3">
            <a:extLst>
              <a:ext uri="{FF2B5EF4-FFF2-40B4-BE49-F238E27FC236}">
                <a16:creationId xmlns:a16="http://schemas.microsoft.com/office/drawing/2014/main" id="{D30CDEB2-DA54-DE45-AD6C-F8DC9C60A9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28600" y="6629400"/>
            <a:ext cx="2743200" cy="152400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Muli" pitchFamily="2" charset="77"/>
              </a:defRPr>
            </a:lvl1pPr>
          </a:lstStyle>
          <a:p>
            <a:fld id="{95B7B0B5-0B63-3644-99A4-AB904A50937F}" type="datetime1">
              <a:t>5/29/20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3674533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638896" y="2890391"/>
            <a:ext cx="6971704" cy="53860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500" b="1">
                <a:latin typeface="Muli" pitchFamily="2" charset="77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638897" y="4278868"/>
            <a:ext cx="6971704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1">
                <a:latin typeface="Muli" pitchFamily="2" charset="77"/>
              </a:defRPr>
            </a:lvl1pPr>
          </a:lstStyle>
          <a:p>
            <a:endParaRPr/>
          </a:p>
        </p:txBody>
      </p:sp>
      <p:sp>
        <p:nvSpPr>
          <p:cNvPr id="5" name="Segnaposto data 3">
            <a:extLst>
              <a:ext uri="{FF2B5EF4-FFF2-40B4-BE49-F238E27FC236}">
                <a16:creationId xmlns:a16="http://schemas.microsoft.com/office/drawing/2014/main" id="{D30CDEB2-DA54-DE45-AD6C-F8DC9C60A9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28600" y="6629400"/>
            <a:ext cx="2743200" cy="152400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Muli" pitchFamily="2" charset="77"/>
              </a:defRPr>
            </a:lvl1pPr>
          </a:lstStyle>
          <a:p>
            <a:fld id="{95B7B0B5-0B63-3644-99A4-AB904A50937F}" type="datetime1">
              <a:t>5/29/20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1462685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62776" y="527964"/>
            <a:ext cx="7310043" cy="446276"/>
          </a:xfrm>
          <a:prstGeom prst="rect">
            <a:avLst/>
          </a:prstGeom>
        </p:spPr>
        <p:txBody>
          <a:bodyPr lIns="0" tIns="0" rIns="0" bIns="0"/>
          <a:lstStyle>
            <a:lvl1pPr>
              <a:defRPr sz="2900" b="1" i="0">
                <a:solidFill>
                  <a:srgbClr val="4C4D4F"/>
                </a:solidFill>
                <a:latin typeface="Muli" pitchFamily="2" charset="77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62776" y="1194561"/>
            <a:ext cx="10130713" cy="369332"/>
          </a:xfrm>
          <a:prstGeom prst="rect">
            <a:avLst/>
          </a:prstGeom>
        </p:spPr>
        <p:txBody>
          <a:bodyPr lIns="0" tIns="0" rIns="0" bIns="0"/>
          <a:lstStyle>
            <a:lvl1pPr>
              <a:defRPr sz="2400" b="1" i="0" baseline="0">
                <a:solidFill>
                  <a:srgbClr val="4C4D4F"/>
                </a:solidFill>
                <a:latin typeface="+mn-lt"/>
                <a:cs typeface="Arial"/>
              </a:defRPr>
            </a:lvl1pPr>
            <a:lvl2pPr>
              <a:defRPr sz="2400" baseline="0">
                <a:solidFill>
                  <a:srgbClr val="4A4E4F"/>
                </a:solidFill>
                <a:latin typeface="Muli"/>
              </a:defRPr>
            </a:lvl2pPr>
          </a:lstStyle>
          <a:p>
            <a:r>
              <a:rPr lang="en-US" dirty="0"/>
              <a:t>Click </a:t>
            </a:r>
          </a:p>
          <a:p>
            <a:pPr lvl="1"/>
            <a:r>
              <a:rPr lang="en-US" dirty="0"/>
              <a:t>Test</a:t>
            </a:r>
            <a:endParaRPr dirty="0"/>
          </a:p>
        </p:txBody>
      </p:sp>
      <p:sp>
        <p:nvSpPr>
          <p:cNvPr id="5" name="Segnaposto data 3">
            <a:extLst>
              <a:ext uri="{FF2B5EF4-FFF2-40B4-BE49-F238E27FC236}">
                <a16:creationId xmlns:a16="http://schemas.microsoft.com/office/drawing/2014/main" id="{D30CDEB2-DA54-DE45-AD6C-F8DC9C60A9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28600" y="6629400"/>
            <a:ext cx="2743200" cy="152400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Muli" pitchFamily="2" charset="77"/>
              </a:defRPr>
            </a:lvl1pPr>
          </a:lstStyle>
          <a:p>
            <a:fld id="{95B7B0B5-0B63-3644-99A4-AB904A50937F}" type="datetime1">
              <a:t>5/29/20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5955570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57200" y="527964"/>
            <a:ext cx="7310043" cy="446276"/>
          </a:xfrm>
          <a:prstGeom prst="rect">
            <a:avLst/>
          </a:prstGeom>
        </p:spPr>
        <p:txBody>
          <a:bodyPr lIns="0" tIns="0" rIns="0" bIns="0"/>
          <a:lstStyle>
            <a:lvl1pPr>
              <a:defRPr sz="2900" b="1" i="0">
                <a:solidFill>
                  <a:srgbClr val="4C4D4F"/>
                </a:solidFill>
                <a:latin typeface="Muli" pitchFamily="2" charset="77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5306282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>
                <a:latin typeface="Muli" pitchFamily="2" charset="77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129433" y="1577340"/>
            <a:ext cx="5306282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>
                <a:latin typeface="Muli" pitchFamily="2" charset="77"/>
              </a:defRPr>
            </a:lvl1pPr>
          </a:lstStyle>
          <a:p>
            <a:endParaRPr/>
          </a:p>
        </p:txBody>
      </p:sp>
      <p:sp>
        <p:nvSpPr>
          <p:cNvPr id="6" name="Segnaposto data 3">
            <a:extLst>
              <a:ext uri="{FF2B5EF4-FFF2-40B4-BE49-F238E27FC236}">
                <a16:creationId xmlns:a16="http://schemas.microsoft.com/office/drawing/2014/main" id="{D30CDEB2-DA54-DE45-AD6C-F8DC9C60A98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28600" y="6629400"/>
            <a:ext cx="2743200" cy="152400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Muli" pitchFamily="2" charset="77"/>
              </a:defRPr>
            </a:lvl1pPr>
          </a:lstStyle>
          <a:p>
            <a:fld id="{95B7B0B5-0B63-3644-99A4-AB904A50937F}" type="datetime1">
              <a:t>5/29/20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107639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st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older 2"/>
          <p:cNvSpPr>
            <a:spLocks noGrp="1"/>
          </p:cNvSpPr>
          <p:nvPr>
            <p:ph type="ctrTitle"/>
          </p:nvPr>
        </p:nvSpPr>
        <p:spPr>
          <a:xfrm>
            <a:off x="2667000" y="2895600"/>
            <a:ext cx="6971704" cy="53860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 sz="3500" b="1">
                <a:solidFill>
                  <a:srgbClr val="4A4E4F"/>
                </a:solidFill>
                <a:latin typeface="Muli" pitchFamily="2" charset="77"/>
              </a:defRPr>
            </a:lvl1pPr>
          </a:lstStyle>
          <a:p>
            <a:endParaRPr dirty="0"/>
          </a:p>
        </p:txBody>
      </p:sp>
      <p:sp>
        <p:nvSpPr>
          <p:cNvPr id="8" name="Holder 3"/>
          <p:cNvSpPr>
            <a:spLocks noGrp="1"/>
          </p:cNvSpPr>
          <p:nvPr>
            <p:ph type="subTitle" idx="4"/>
          </p:nvPr>
        </p:nvSpPr>
        <p:spPr>
          <a:xfrm>
            <a:off x="2667001" y="4284077"/>
            <a:ext cx="6971704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buNone/>
              <a:defRPr sz="2400" b="1">
                <a:solidFill>
                  <a:srgbClr val="4A4E4F"/>
                </a:solidFill>
                <a:latin typeface="Muli" pitchFamily="2" charset="77"/>
              </a:defRPr>
            </a:lvl1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7643240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>
            <a:extLst>
              <a:ext uri="{FF2B5EF4-FFF2-40B4-BE49-F238E27FC236}">
                <a16:creationId xmlns:a16="http://schemas.microsoft.com/office/drawing/2014/main" id="{2528A25B-B3ED-E542-825D-E47ADBA26CE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" y="5778500"/>
            <a:ext cx="12179300" cy="107950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57200" y="533400"/>
            <a:ext cx="7310043" cy="446276"/>
          </a:xfrm>
          <a:prstGeom prst="rect">
            <a:avLst/>
          </a:prstGeom>
        </p:spPr>
        <p:txBody>
          <a:bodyPr lIns="0" tIns="0" rIns="0" bIns="0"/>
          <a:lstStyle>
            <a:lvl1pPr>
              <a:defRPr sz="2900" b="1" i="0">
                <a:solidFill>
                  <a:srgbClr val="4C4D4F"/>
                </a:solidFill>
                <a:latin typeface="Muli" pitchFamily="2" charset="77"/>
                <a:cs typeface="Arial"/>
              </a:defRPr>
            </a:lvl1pPr>
          </a:lstStyle>
          <a:p>
            <a:endParaRPr/>
          </a:p>
        </p:txBody>
      </p:sp>
      <p:sp>
        <p:nvSpPr>
          <p:cNvPr id="15" name="Segnaposto numero diapositiva 16">
            <a:extLst>
              <a:ext uri="{FF2B5EF4-FFF2-40B4-BE49-F238E27FC236}">
                <a16:creationId xmlns:a16="http://schemas.microsoft.com/office/drawing/2014/main" id="{7D97418D-D037-F84F-BA6E-B7EF0EFCB541}"/>
              </a:ext>
            </a:extLst>
          </p:cNvPr>
          <p:cNvSpPr txBox="1">
            <a:spLocks/>
          </p:cNvSpPr>
          <p:nvPr userDrawn="1"/>
        </p:nvSpPr>
        <p:spPr>
          <a:xfrm>
            <a:off x="381000" y="6416675"/>
            <a:ext cx="683339" cy="365125"/>
          </a:xfrm>
          <a:prstGeom prst="rect">
            <a:avLst/>
          </a:prstGeom>
        </p:spPr>
        <p:txBody>
          <a:bodyPr/>
          <a:lstStyle>
            <a:defPPr>
              <a:defRPr lang="it-IT"/>
            </a:defPPr>
            <a:lvl1pPr marL="0" algn="l" defTabSz="914400" rtl="0" eaLnBrk="1" latinLnBrk="0" hangingPunct="1">
              <a:defRPr sz="1000" kern="1200">
                <a:solidFill>
                  <a:schemeClr val="tx1"/>
                </a:solidFill>
                <a:latin typeface="Muli" pitchFamily="2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6" name="Segnaposto data 3">
            <a:extLst>
              <a:ext uri="{FF2B5EF4-FFF2-40B4-BE49-F238E27FC236}">
                <a16:creationId xmlns:a16="http://schemas.microsoft.com/office/drawing/2014/main" id="{D30CDEB2-DA54-DE45-AD6C-F8DC9C60A9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28600" y="6629400"/>
            <a:ext cx="2743200" cy="152400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Muli" pitchFamily="2" charset="77"/>
              </a:defRPr>
            </a:lvl1pPr>
          </a:lstStyle>
          <a:p>
            <a:fld id="{95B7B0B5-0B63-3644-99A4-AB904A50937F}" type="datetime1">
              <a:t>5/29/20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3674533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>
            <a:extLst>
              <a:ext uri="{FF2B5EF4-FFF2-40B4-BE49-F238E27FC236}">
                <a16:creationId xmlns:a16="http://schemas.microsoft.com/office/drawing/2014/main" id="{2528A25B-B3ED-E542-825D-E47ADBA26CE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" y="5778500"/>
            <a:ext cx="12179300" cy="1079500"/>
          </a:xfrm>
          <a:prstGeom prst="rect">
            <a:avLst/>
          </a:prstGeom>
        </p:spPr>
      </p:pic>
      <p:sp>
        <p:nvSpPr>
          <p:cNvPr id="16" name="Segnaposto numero diapositiva 16">
            <a:extLst>
              <a:ext uri="{FF2B5EF4-FFF2-40B4-BE49-F238E27FC236}">
                <a16:creationId xmlns:a16="http://schemas.microsoft.com/office/drawing/2014/main" id="{3F14C0E4-6232-D542-BA79-E689284628BD}"/>
              </a:ext>
            </a:extLst>
          </p:cNvPr>
          <p:cNvSpPr txBox="1">
            <a:spLocks/>
          </p:cNvSpPr>
          <p:nvPr userDrawn="1"/>
        </p:nvSpPr>
        <p:spPr>
          <a:xfrm>
            <a:off x="381000" y="6416675"/>
            <a:ext cx="683339" cy="365125"/>
          </a:xfrm>
          <a:prstGeom prst="rect">
            <a:avLst/>
          </a:prstGeom>
        </p:spPr>
        <p:txBody>
          <a:bodyPr/>
          <a:lstStyle>
            <a:defPPr>
              <a:defRPr lang="it-IT"/>
            </a:defPPr>
            <a:lvl1pPr marL="0" algn="l" defTabSz="914400" rtl="0" eaLnBrk="1" latinLnBrk="0" hangingPunct="1">
              <a:defRPr sz="1000" kern="1200">
                <a:solidFill>
                  <a:schemeClr val="tx1"/>
                </a:solidFill>
                <a:latin typeface="Muli" pitchFamily="2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5" name="Segnaposto data 3">
            <a:extLst>
              <a:ext uri="{FF2B5EF4-FFF2-40B4-BE49-F238E27FC236}">
                <a16:creationId xmlns:a16="http://schemas.microsoft.com/office/drawing/2014/main" id="{D30CDEB2-DA54-DE45-AD6C-F8DC9C60A9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28600" y="6629400"/>
            <a:ext cx="2743200" cy="152400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Muli" pitchFamily="2" charset="77"/>
              </a:defRPr>
            </a:lvl1pPr>
          </a:lstStyle>
          <a:p>
            <a:fld id="{95B7B0B5-0B63-3644-99A4-AB904A50937F}" type="datetime1">
              <a:t>5/29/20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2697266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data 3">
            <a:extLst>
              <a:ext uri="{FF2B5EF4-FFF2-40B4-BE49-F238E27FC236}">
                <a16:creationId xmlns:a16="http://schemas.microsoft.com/office/drawing/2014/main" id="{D30CDEB2-DA54-DE45-AD6C-F8DC9C60A9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28600" y="6629400"/>
            <a:ext cx="2743200" cy="152400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Muli" pitchFamily="2" charset="77"/>
              </a:defRPr>
            </a:lvl1pPr>
          </a:lstStyle>
          <a:p>
            <a:fld id="{95B7B0B5-0B63-3644-99A4-AB904A50937F}" type="datetime1">
              <a:t>5/29/20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360376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3">
            <a:extLst>
              <a:ext uri="{FF2B5EF4-FFF2-40B4-BE49-F238E27FC236}">
                <a16:creationId xmlns:a16="http://schemas.microsoft.com/office/drawing/2014/main" id="{D30CDEB2-DA54-DE45-AD6C-F8DC9C60A9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28600" y="6629400"/>
            <a:ext cx="2743200" cy="152400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Muli" pitchFamily="2" charset="77"/>
              </a:defRPr>
            </a:lvl1pPr>
          </a:lstStyle>
          <a:p>
            <a:fld id="{95B7B0B5-0B63-3644-99A4-AB904A50937F}" type="datetime1">
              <a:t>5/29/20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758848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638896" y="2890391"/>
            <a:ext cx="6971704" cy="53860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500" b="1">
                <a:latin typeface="Muli" pitchFamily="2" charset="77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638897" y="4278868"/>
            <a:ext cx="6971704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1">
                <a:latin typeface="Muli" pitchFamily="2" charset="77"/>
              </a:defRPr>
            </a:lvl1pPr>
          </a:lstStyle>
          <a:p>
            <a:endParaRPr/>
          </a:p>
        </p:txBody>
      </p:sp>
      <p:sp>
        <p:nvSpPr>
          <p:cNvPr id="5" name="Segnaposto data 3">
            <a:extLst>
              <a:ext uri="{FF2B5EF4-FFF2-40B4-BE49-F238E27FC236}">
                <a16:creationId xmlns:a16="http://schemas.microsoft.com/office/drawing/2014/main" id="{D30CDEB2-DA54-DE45-AD6C-F8DC9C60A9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28600" y="6629400"/>
            <a:ext cx="2743200" cy="152400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Muli" pitchFamily="2" charset="77"/>
              </a:defRPr>
            </a:lvl1pPr>
          </a:lstStyle>
          <a:p>
            <a:fld id="{95B7B0B5-0B63-3644-99A4-AB904A50937F}" type="datetime1">
              <a:t>5/29/20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835109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62776" y="527964"/>
            <a:ext cx="7310043" cy="446276"/>
          </a:xfrm>
          <a:prstGeom prst="rect">
            <a:avLst/>
          </a:prstGeom>
        </p:spPr>
        <p:txBody>
          <a:bodyPr lIns="0" tIns="0" rIns="0" bIns="0"/>
          <a:lstStyle>
            <a:lvl1pPr>
              <a:defRPr sz="2900" b="1" i="0">
                <a:solidFill>
                  <a:srgbClr val="4C4D4F"/>
                </a:solidFill>
                <a:latin typeface="Muli" pitchFamily="2" charset="77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62776" y="1194561"/>
            <a:ext cx="10130713" cy="369332"/>
          </a:xfrm>
          <a:prstGeom prst="rect">
            <a:avLst/>
          </a:prstGeom>
        </p:spPr>
        <p:txBody>
          <a:bodyPr lIns="0" tIns="0" rIns="0" bIns="0"/>
          <a:lstStyle>
            <a:lvl1pPr>
              <a:defRPr sz="2400" b="1" i="0">
                <a:solidFill>
                  <a:srgbClr val="4C4D4F"/>
                </a:solidFill>
                <a:latin typeface="Muli" pitchFamily="2" charset="77"/>
                <a:cs typeface="Arial"/>
              </a:defRPr>
            </a:lvl1pPr>
          </a:lstStyle>
          <a:p>
            <a:endParaRPr/>
          </a:p>
        </p:txBody>
      </p:sp>
      <p:sp>
        <p:nvSpPr>
          <p:cNvPr id="14" name="Segnaposto data 3">
            <a:extLst>
              <a:ext uri="{FF2B5EF4-FFF2-40B4-BE49-F238E27FC236}">
                <a16:creationId xmlns:a16="http://schemas.microsoft.com/office/drawing/2014/main" id="{D30CDEB2-DA54-DE45-AD6C-F8DC9C60A9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28600" y="6629400"/>
            <a:ext cx="2743200" cy="152400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Muli" pitchFamily="2" charset="77"/>
              </a:defRPr>
            </a:lvl1pPr>
          </a:lstStyle>
          <a:p>
            <a:fld id="{95B7B0B5-0B63-3644-99A4-AB904A50937F}" type="datetime1">
              <a:t>5/29/20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098001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57200" y="527964"/>
            <a:ext cx="7310043" cy="446276"/>
          </a:xfrm>
          <a:prstGeom prst="rect">
            <a:avLst/>
          </a:prstGeom>
        </p:spPr>
        <p:txBody>
          <a:bodyPr lIns="0" tIns="0" rIns="0" bIns="0"/>
          <a:lstStyle>
            <a:lvl1pPr>
              <a:defRPr sz="2900" b="1" i="0">
                <a:solidFill>
                  <a:srgbClr val="4C4D4F"/>
                </a:solidFill>
                <a:latin typeface="Muli" pitchFamily="2" charset="77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5306282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>
                <a:latin typeface="Muli" pitchFamily="2" charset="77"/>
              </a:defRPr>
            </a:lvl1pPr>
          </a:lstStyle>
          <a:p>
            <a:endParaRPr dirty="0"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129433" y="1577340"/>
            <a:ext cx="5306282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>
                <a:latin typeface="Muli" pitchFamily="2" charset="77"/>
              </a:defRPr>
            </a:lvl1pPr>
          </a:lstStyle>
          <a:p>
            <a:endParaRPr/>
          </a:p>
        </p:txBody>
      </p:sp>
      <p:sp>
        <p:nvSpPr>
          <p:cNvPr id="6" name="Segnaposto data 3">
            <a:extLst>
              <a:ext uri="{FF2B5EF4-FFF2-40B4-BE49-F238E27FC236}">
                <a16:creationId xmlns:a16="http://schemas.microsoft.com/office/drawing/2014/main" id="{D30CDEB2-DA54-DE45-AD6C-F8DC9C60A98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28600" y="6629400"/>
            <a:ext cx="2743200" cy="152400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Muli" pitchFamily="2" charset="77"/>
              </a:defRPr>
            </a:lvl1pPr>
          </a:lstStyle>
          <a:p>
            <a:fld id="{95B7B0B5-0B63-3644-99A4-AB904A50937F}" type="datetime1">
              <a:t>5/29/20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077408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>
            <a:extLst>
              <a:ext uri="{FF2B5EF4-FFF2-40B4-BE49-F238E27FC236}">
                <a16:creationId xmlns:a16="http://schemas.microsoft.com/office/drawing/2014/main" id="{2528A25B-B3ED-E542-825D-E47ADBA26CE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" y="5778500"/>
            <a:ext cx="12179300" cy="107950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57200" y="533400"/>
            <a:ext cx="7310043" cy="446276"/>
          </a:xfrm>
          <a:prstGeom prst="rect">
            <a:avLst/>
          </a:prstGeom>
        </p:spPr>
        <p:txBody>
          <a:bodyPr lIns="0" tIns="0" rIns="0" bIns="0"/>
          <a:lstStyle>
            <a:lvl1pPr>
              <a:defRPr sz="2900" b="1" i="0">
                <a:solidFill>
                  <a:srgbClr val="4C4D4F"/>
                </a:solidFill>
                <a:latin typeface="Muli" pitchFamily="2" charset="77"/>
                <a:cs typeface="Arial"/>
              </a:defRPr>
            </a:lvl1pPr>
          </a:lstStyle>
          <a:p>
            <a:endParaRPr/>
          </a:p>
        </p:txBody>
      </p:sp>
      <p:sp>
        <p:nvSpPr>
          <p:cNvPr id="14" name="Segnaposto data 3">
            <a:extLst>
              <a:ext uri="{FF2B5EF4-FFF2-40B4-BE49-F238E27FC236}">
                <a16:creationId xmlns:a16="http://schemas.microsoft.com/office/drawing/2014/main" id="{2E85EB29-7773-EA41-86EF-AB27DEA494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644122" y="6416675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Muli" pitchFamily="2" charset="77"/>
              </a:defRPr>
            </a:lvl1pPr>
          </a:lstStyle>
          <a:p>
            <a:fld id="{99831E0E-B4B9-804C-B32F-14C6EC15B13E}" type="datetime1">
              <a:t>5/29/20</a:t>
            </a:fld>
            <a:endParaRPr lang="it-IT"/>
          </a:p>
        </p:txBody>
      </p:sp>
      <p:sp>
        <p:nvSpPr>
          <p:cNvPr id="15" name="Segnaposto numero diapositiva 16">
            <a:extLst>
              <a:ext uri="{FF2B5EF4-FFF2-40B4-BE49-F238E27FC236}">
                <a16:creationId xmlns:a16="http://schemas.microsoft.com/office/drawing/2014/main" id="{7D97418D-D037-F84F-BA6E-B7EF0EFCB541}"/>
              </a:ext>
            </a:extLst>
          </p:cNvPr>
          <p:cNvSpPr txBox="1">
            <a:spLocks/>
          </p:cNvSpPr>
          <p:nvPr userDrawn="1"/>
        </p:nvSpPr>
        <p:spPr>
          <a:xfrm>
            <a:off x="381000" y="6416675"/>
            <a:ext cx="683339" cy="365125"/>
          </a:xfrm>
          <a:prstGeom prst="rect">
            <a:avLst/>
          </a:prstGeom>
        </p:spPr>
        <p:txBody>
          <a:bodyPr/>
          <a:lstStyle>
            <a:defPPr>
              <a:defRPr lang="it-IT"/>
            </a:defPPr>
            <a:lvl1pPr marL="0" algn="l" defTabSz="914400" rtl="0" eaLnBrk="1" latinLnBrk="0" hangingPunct="1">
              <a:defRPr sz="1000" kern="1200">
                <a:solidFill>
                  <a:schemeClr val="tx1"/>
                </a:solidFill>
                <a:latin typeface="Muli" pitchFamily="2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55443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>
            <a:extLst>
              <a:ext uri="{FF2B5EF4-FFF2-40B4-BE49-F238E27FC236}">
                <a16:creationId xmlns:a16="http://schemas.microsoft.com/office/drawing/2014/main" id="{2528A25B-B3ED-E542-825D-E47ADBA26CE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" y="5778500"/>
            <a:ext cx="12179300" cy="1079500"/>
          </a:xfrm>
          <a:prstGeom prst="rect">
            <a:avLst/>
          </a:prstGeom>
        </p:spPr>
      </p:pic>
      <p:sp>
        <p:nvSpPr>
          <p:cNvPr id="16" name="Segnaposto numero diapositiva 16">
            <a:extLst>
              <a:ext uri="{FF2B5EF4-FFF2-40B4-BE49-F238E27FC236}">
                <a16:creationId xmlns:a16="http://schemas.microsoft.com/office/drawing/2014/main" id="{3F14C0E4-6232-D542-BA79-E689284628BD}"/>
              </a:ext>
            </a:extLst>
          </p:cNvPr>
          <p:cNvSpPr txBox="1">
            <a:spLocks/>
          </p:cNvSpPr>
          <p:nvPr userDrawn="1"/>
        </p:nvSpPr>
        <p:spPr>
          <a:xfrm>
            <a:off x="381000" y="6416675"/>
            <a:ext cx="683339" cy="365125"/>
          </a:xfrm>
          <a:prstGeom prst="rect">
            <a:avLst/>
          </a:prstGeom>
        </p:spPr>
        <p:txBody>
          <a:bodyPr/>
          <a:lstStyle>
            <a:defPPr>
              <a:defRPr lang="it-IT"/>
            </a:defPPr>
            <a:lvl1pPr marL="0" algn="l" defTabSz="914400" rtl="0" eaLnBrk="1" latinLnBrk="0" hangingPunct="1">
              <a:defRPr sz="1000" kern="1200">
                <a:solidFill>
                  <a:schemeClr val="tx1"/>
                </a:solidFill>
                <a:latin typeface="Muli" pitchFamily="2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5" name="Segnaposto data 3">
            <a:extLst>
              <a:ext uri="{FF2B5EF4-FFF2-40B4-BE49-F238E27FC236}">
                <a16:creationId xmlns:a16="http://schemas.microsoft.com/office/drawing/2014/main" id="{D30CDEB2-DA54-DE45-AD6C-F8DC9C60A9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28600" y="6629400"/>
            <a:ext cx="2743200" cy="152400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Muli" pitchFamily="2" charset="77"/>
              </a:defRPr>
            </a:lvl1pPr>
          </a:lstStyle>
          <a:p>
            <a:fld id="{95B7B0B5-0B63-3644-99A4-AB904A50937F}" type="datetime1">
              <a:t>5/29/20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987125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data 3">
            <a:extLst>
              <a:ext uri="{FF2B5EF4-FFF2-40B4-BE49-F238E27FC236}">
                <a16:creationId xmlns:a16="http://schemas.microsoft.com/office/drawing/2014/main" id="{D30CDEB2-DA54-DE45-AD6C-F8DC9C60A9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28600" y="6629400"/>
            <a:ext cx="2743200" cy="152400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Muli" pitchFamily="2" charset="77"/>
              </a:defRPr>
            </a:lvl1pPr>
          </a:lstStyle>
          <a:p>
            <a:fld id="{95B7B0B5-0B63-3644-99A4-AB904A50937F}" type="datetime1">
              <a:t>5/29/20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733068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theme" Target="../theme/theme1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jpg"/><Relationship Id="rId9" Type="http://schemas.openxmlformats.org/officeDocument/2006/relationships/image" Target="../media/image6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13" Type="http://schemas.openxmlformats.org/officeDocument/2006/relationships/image" Target="../media/image5.png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image" Target="../media/image4.png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image" Target="../media/image3.png"/><Relationship Id="rId5" Type="http://schemas.openxmlformats.org/officeDocument/2006/relationships/slideLayout" Target="../slideLayouts/slideLayout7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6.xml"/><Relationship Id="rId9" Type="http://schemas.openxmlformats.org/officeDocument/2006/relationships/image" Target="../media/image7.jp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8.jpg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theme" Target="../theme/theme3.xml"/><Relationship Id="rId11" Type="http://schemas.openxmlformats.org/officeDocument/2006/relationships/image" Target="../media/image5.png"/><Relationship Id="rId5" Type="http://schemas.openxmlformats.org/officeDocument/2006/relationships/slideLayout" Target="../slideLayouts/slideLayout14.xml"/><Relationship Id="rId10" Type="http://schemas.openxmlformats.org/officeDocument/2006/relationships/image" Target="../media/image4.png"/><Relationship Id="rId4" Type="http://schemas.openxmlformats.org/officeDocument/2006/relationships/slideLayout" Target="../slideLayouts/slideLayout13.xml"/><Relationship Id="rId9" Type="http://schemas.openxmlformats.org/officeDocument/2006/relationships/image" Target="../media/image3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9.xml"/><Relationship Id="rId10" Type="http://schemas.openxmlformats.org/officeDocument/2006/relationships/image" Target="../media/image7.jpg"/><Relationship Id="rId4" Type="http://schemas.openxmlformats.org/officeDocument/2006/relationships/slideLayout" Target="../slideLayouts/slideLayout18.xml"/><Relationship Id="rId9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48">
            <a:extLst>
              <a:ext uri="{FF2B5EF4-FFF2-40B4-BE49-F238E27FC236}">
                <a16:creationId xmlns:a16="http://schemas.microsoft.com/office/drawing/2014/main" id="{1EB0BE17-4406-2547-BD41-BBF8482A0E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object 17"/>
          <p:cNvSpPr txBox="1"/>
          <p:nvPr/>
        </p:nvSpPr>
        <p:spPr>
          <a:xfrm>
            <a:off x="2332113" y="6340712"/>
            <a:ext cx="9097887" cy="128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50" spc="5" dirty="0">
                <a:solidFill>
                  <a:srgbClr val="FFFFFF"/>
                </a:solidFill>
                <a:latin typeface="Muli" pitchFamily="2" charset="77"/>
                <a:cs typeface="Arial"/>
              </a:rPr>
              <a:t>This</a:t>
            </a:r>
            <a:r>
              <a:rPr sz="750" spc="-10" dirty="0">
                <a:solidFill>
                  <a:srgbClr val="FFFFFF"/>
                </a:solidFill>
                <a:latin typeface="Muli" pitchFamily="2" charset="77"/>
                <a:cs typeface="Arial"/>
              </a:rPr>
              <a:t> </a:t>
            </a:r>
            <a:r>
              <a:rPr sz="750" spc="15" dirty="0">
                <a:solidFill>
                  <a:srgbClr val="FFFFFF"/>
                </a:solidFill>
                <a:latin typeface="Muli" pitchFamily="2" charset="77"/>
                <a:cs typeface="Arial"/>
              </a:rPr>
              <a:t>project</a:t>
            </a:r>
            <a:r>
              <a:rPr sz="750" spc="-10" dirty="0">
                <a:solidFill>
                  <a:srgbClr val="FFFFFF"/>
                </a:solidFill>
                <a:latin typeface="Muli" pitchFamily="2" charset="77"/>
                <a:cs typeface="Arial"/>
              </a:rPr>
              <a:t> </a:t>
            </a:r>
            <a:r>
              <a:rPr sz="750" spc="15" dirty="0">
                <a:solidFill>
                  <a:srgbClr val="FFFFFF"/>
                </a:solidFill>
                <a:latin typeface="Muli" pitchFamily="2" charset="77"/>
                <a:cs typeface="Arial"/>
              </a:rPr>
              <a:t>has</a:t>
            </a:r>
            <a:r>
              <a:rPr sz="750" spc="-10" dirty="0">
                <a:solidFill>
                  <a:srgbClr val="FFFFFF"/>
                </a:solidFill>
                <a:latin typeface="Muli" pitchFamily="2" charset="77"/>
                <a:cs typeface="Arial"/>
              </a:rPr>
              <a:t> </a:t>
            </a:r>
            <a:r>
              <a:rPr sz="750" spc="5" dirty="0">
                <a:solidFill>
                  <a:srgbClr val="FFFFFF"/>
                </a:solidFill>
                <a:latin typeface="Muli" pitchFamily="2" charset="77"/>
                <a:cs typeface="Arial"/>
              </a:rPr>
              <a:t>received</a:t>
            </a:r>
            <a:r>
              <a:rPr sz="750" spc="-10" dirty="0">
                <a:solidFill>
                  <a:srgbClr val="FFFFFF"/>
                </a:solidFill>
                <a:latin typeface="Muli" pitchFamily="2" charset="77"/>
                <a:cs typeface="Arial"/>
              </a:rPr>
              <a:t> </a:t>
            </a:r>
            <a:r>
              <a:rPr sz="750" spc="25" dirty="0">
                <a:solidFill>
                  <a:srgbClr val="FFFFFF"/>
                </a:solidFill>
                <a:latin typeface="Muli" pitchFamily="2" charset="77"/>
                <a:cs typeface="Arial"/>
              </a:rPr>
              <a:t>funding</a:t>
            </a:r>
            <a:r>
              <a:rPr sz="750" spc="-10" dirty="0">
                <a:solidFill>
                  <a:srgbClr val="FFFFFF"/>
                </a:solidFill>
                <a:latin typeface="Muli" pitchFamily="2" charset="77"/>
                <a:cs typeface="Arial"/>
              </a:rPr>
              <a:t> </a:t>
            </a:r>
            <a:r>
              <a:rPr sz="750" spc="25" dirty="0">
                <a:solidFill>
                  <a:srgbClr val="FFFFFF"/>
                </a:solidFill>
                <a:latin typeface="Muli" pitchFamily="2" charset="77"/>
                <a:cs typeface="Arial"/>
              </a:rPr>
              <a:t>from</a:t>
            </a:r>
            <a:r>
              <a:rPr sz="750" spc="-10" dirty="0">
                <a:solidFill>
                  <a:srgbClr val="FFFFFF"/>
                </a:solidFill>
                <a:latin typeface="Muli" pitchFamily="2" charset="77"/>
                <a:cs typeface="Arial"/>
              </a:rPr>
              <a:t> </a:t>
            </a:r>
            <a:r>
              <a:rPr sz="750" spc="20" dirty="0">
                <a:solidFill>
                  <a:srgbClr val="FFFFFF"/>
                </a:solidFill>
                <a:latin typeface="Muli" pitchFamily="2" charset="77"/>
                <a:cs typeface="Arial"/>
              </a:rPr>
              <a:t>the</a:t>
            </a:r>
            <a:r>
              <a:rPr sz="750" spc="-10" dirty="0">
                <a:solidFill>
                  <a:srgbClr val="FFFFFF"/>
                </a:solidFill>
                <a:latin typeface="Muli" pitchFamily="2" charset="77"/>
                <a:cs typeface="Arial"/>
              </a:rPr>
              <a:t> </a:t>
            </a:r>
            <a:r>
              <a:rPr sz="750" spc="5" dirty="0">
                <a:solidFill>
                  <a:srgbClr val="FFFFFF"/>
                </a:solidFill>
                <a:latin typeface="Muli" pitchFamily="2" charset="77"/>
                <a:cs typeface="Arial"/>
              </a:rPr>
              <a:t>European</a:t>
            </a:r>
            <a:r>
              <a:rPr sz="750" spc="-10" dirty="0">
                <a:solidFill>
                  <a:srgbClr val="FFFFFF"/>
                </a:solidFill>
                <a:latin typeface="Muli" pitchFamily="2" charset="77"/>
                <a:cs typeface="Arial"/>
              </a:rPr>
              <a:t> </a:t>
            </a:r>
            <a:r>
              <a:rPr sz="750" spc="5" dirty="0">
                <a:solidFill>
                  <a:srgbClr val="FFFFFF"/>
                </a:solidFill>
                <a:latin typeface="Muli" pitchFamily="2" charset="77"/>
                <a:cs typeface="Arial"/>
              </a:rPr>
              <a:t>Union’s</a:t>
            </a:r>
            <a:r>
              <a:rPr sz="750" spc="-10" dirty="0">
                <a:solidFill>
                  <a:srgbClr val="FFFFFF"/>
                </a:solidFill>
                <a:latin typeface="Muli" pitchFamily="2" charset="77"/>
                <a:cs typeface="Arial"/>
              </a:rPr>
              <a:t> </a:t>
            </a:r>
            <a:r>
              <a:rPr sz="750" spc="15" dirty="0">
                <a:solidFill>
                  <a:srgbClr val="FFFFFF"/>
                </a:solidFill>
                <a:latin typeface="Muli" pitchFamily="2" charset="77"/>
                <a:cs typeface="Arial"/>
              </a:rPr>
              <a:t>Horizon</a:t>
            </a:r>
            <a:r>
              <a:rPr sz="750" spc="-10" dirty="0">
                <a:solidFill>
                  <a:srgbClr val="FFFFFF"/>
                </a:solidFill>
                <a:latin typeface="Muli" pitchFamily="2" charset="77"/>
                <a:cs typeface="Arial"/>
              </a:rPr>
              <a:t> </a:t>
            </a:r>
            <a:r>
              <a:rPr sz="750" spc="30" dirty="0">
                <a:solidFill>
                  <a:srgbClr val="FFFFFF"/>
                </a:solidFill>
                <a:latin typeface="Muli" pitchFamily="2" charset="77"/>
                <a:cs typeface="Arial"/>
              </a:rPr>
              <a:t>2020</a:t>
            </a:r>
            <a:r>
              <a:rPr sz="750" spc="-10" dirty="0">
                <a:solidFill>
                  <a:srgbClr val="FFFFFF"/>
                </a:solidFill>
                <a:latin typeface="Muli" pitchFamily="2" charset="77"/>
                <a:cs typeface="Arial"/>
              </a:rPr>
              <a:t> </a:t>
            </a:r>
            <a:r>
              <a:rPr sz="750" spc="5" dirty="0">
                <a:solidFill>
                  <a:srgbClr val="FFFFFF"/>
                </a:solidFill>
                <a:latin typeface="Muli" pitchFamily="2" charset="77"/>
                <a:cs typeface="Arial"/>
              </a:rPr>
              <a:t>research</a:t>
            </a:r>
            <a:r>
              <a:rPr sz="750" spc="-10" dirty="0">
                <a:solidFill>
                  <a:srgbClr val="FFFFFF"/>
                </a:solidFill>
                <a:latin typeface="Muli" pitchFamily="2" charset="77"/>
                <a:cs typeface="Arial"/>
              </a:rPr>
              <a:t> </a:t>
            </a:r>
            <a:r>
              <a:rPr sz="750" spc="25" dirty="0">
                <a:solidFill>
                  <a:srgbClr val="FFFFFF"/>
                </a:solidFill>
                <a:latin typeface="Muli" pitchFamily="2" charset="77"/>
                <a:cs typeface="Arial"/>
              </a:rPr>
              <a:t>and</a:t>
            </a:r>
            <a:r>
              <a:rPr sz="750" spc="-10" dirty="0">
                <a:solidFill>
                  <a:srgbClr val="FFFFFF"/>
                </a:solidFill>
                <a:latin typeface="Muli" pitchFamily="2" charset="77"/>
                <a:cs typeface="Arial"/>
              </a:rPr>
              <a:t> </a:t>
            </a:r>
            <a:r>
              <a:rPr sz="750" spc="20" dirty="0">
                <a:solidFill>
                  <a:srgbClr val="FFFFFF"/>
                </a:solidFill>
                <a:latin typeface="Muli" pitchFamily="2" charset="77"/>
                <a:cs typeface="Arial"/>
              </a:rPr>
              <a:t>innovation</a:t>
            </a:r>
            <a:r>
              <a:rPr sz="750" spc="-10" dirty="0">
                <a:solidFill>
                  <a:srgbClr val="FFFFFF"/>
                </a:solidFill>
                <a:latin typeface="Muli" pitchFamily="2" charset="77"/>
                <a:cs typeface="Arial"/>
              </a:rPr>
              <a:t> </a:t>
            </a:r>
            <a:r>
              <a:rPr sz="750" spc="20" dirty="0">
                <a:solidFill>
                  <a:srgbClr val="FFFFFF"/>
                </a:solidFill>
                <a:latin typeface="Muli" pitchFamily="2" charset="77"/>
                <a:cs typeface="Arial"/>
              </a:rPr>
              <a:t>programme</a:t>
            </a:r>
            <a:r>
              <a:rPr sz="750" spc="-10" dirty="0">
                <a:solidFill>
                  <a:srgbClr val="FFFFFF"/>
                </a:solidFill>
                <a:latin typeface="Muli" pitchFamily="2" charset="77"/>
                <a:cs typeface="Arial"/>
              </a:rPr>
              <a:t> </a:t>
            </a:r>
            <a:r>
              <a:rPr sz="750" spc="15" dirty="0">
                <a:solidFill>
                  <a:srgbClr val="FFFFFF"/>
                </a:solidFill>
                <a:latin typeface="Muli" pitchFamily="2" charset="77"/>
                <a:cs typeface="Arial"/>
              </a:rPr>
              <a:t>under</a:t>
            </a:r>
            <a:r>
              <a:rPr sz="750" spc="-10" dirty="0">
                <a:solidFill>
                  <a:srgbClr val="FFFFFF"/>
                </a:solidFill>
                <a:latin typeface="Muli" pitchFamily="2" charset="77"/>
                <a:cs typeface="Arial"/>
              </a:rPr>
              <a:t> </a:t>
            </a:r>
            <a:r>
              <a:rPr sz="750" spc="30" dirty="0">
                <a:solidFill>
                  <a:srgbClr val="FFFFFF"/>
                </a:solidFill>
                <a:latin typeface="Muli" pitchFamily="2" charset="77"/>
                <a:cs typeface="Arial"/>
              </a:rPr>
              <a:t>grant</a:t>
            </a:r>
            <a:r>
              <a:rPr sz="750" spc="-10" dirty="0">
                <a:solidFill>
                  <a:srgbClr val="FFFFFF"/>
                </a:solidFill>
                <a:latin typeface="Muli" pitchFamily="2" charset="77"/>
                <a:cs typeface="Arial"/>
              </a:rPr>
              <a:t> </a:t>
            </a:r>
            <a:r>
              <a:rPr sz="750" spc="15" dirty="0">
                <a:solidFill>
                  <a:srgbClr val="FFFFFF"/>
                </a:solidFill>
                <a:latin typeface="Muli" pitchFamily="2" charset="77"/>
                <a:cs typeface="Arial"/>
              </a:rPr>
              <a:t>agreement</a:t>
            </a:r>
            <a:r>
              <a:rPr sz="750" spc="-10" dirty="0">
                <a:solidFill>
                  <a:srgbClr val="FFFFFF"/>
                </a:solidFill>
                <a:latin typeface="Muli" pitchFamily="2" charset="77"/>
                <a:cs typeface="Arial"/>
              </a:rPr>
              <a:t> No. </a:t>
            </a:r>
            <a:r>
              <a:rPr sz="750" spc="30" dirty="0">
                <a:solidFill>
                  <a:srgbClr val="FFFFFF"/>
                </a:solidFill>
                <a:latin typeface="Muli" pitchFamily="2" charset="77"/>
                <a:cs typeface="Arial"/>
              </a:rPr>
              <a:t>823852</a:t>
            </a:r>
            <a:endParaRPr sz="750">
              <a:latin typeface="Muli" pitchFamily="2" charset="77"/>
              <a:cs typeface="Arial"/>
            </a:endParaRPr>
          </a:p>
        </p:txBody>
      </p:sp>
      <p:grpSp>
        <p:nvGrpSpPr>
          <p:cNvPr id="11" name="Gruppo 49">
            <a:extLst>
              <a:ext uri="{FF2B5EF4-FFF2-40B4-BE49-F238E27FC236}">
                <a16:creationId xmlns:a16="http://schemas.microsoft.com/office/drawing/2014/main" id="{7D04B1C9-7F08-9D47-BE96-BA7CF7910F57}"/>
              </a:ext>
            </a:extLst>
          </p:cNvPr>
          <p:cNvGrpSpPr/>
          <p:nvPr/>
        </p:nvGrpSpPr>
        <p:grpSpPr>
          <a:xfrm>
            <a:off x="1681163" y="6228257"/>
            <a:ext cx="486409" cy="345440"/>
            <a:chOff x="995362" y="6228257"/>
            <a:chExt cx="486409" cy="345440"/>
          </a:xfrm>
        </p:grpSpPr>
        <p:sp>
          <p:nvSpPr>
            <p:cNvPr id="12" name="object 18"/>
            <p:cNvSpPr/>
            <p:nvPr/>
          </p:nvSpPr>
          <p:spPr>
            <a:xfrm>
              <a:off x="995362" y="6228257"/>
              <a:ext cx="486409" cy="345440"/>
            </a:xfrm>
            <a:custGeom>
              <a:avLst/>
              <a:gdLst/>
              <a:ahLst/>
              <a:cxnLst/>
              <a:rect l="l" t="t" r="r" b="b"/>
              <a:pathLst>
                <a:path w="486409" h="345440">
                  <a:moveTo>
                    <a:pt x="0" y="345097"/>
                  </a:moveTo>
                  <a:lnTo>
                    <a:pt x="486282" y="345097"/>
                  </a:lnTo>
                  <a:lnTo>
                    <a:pt x="486282" y="0"/>
                  </a:lnTo>
                  <a:lnTo>
                    <a:pt x="0" y="0"/>
                  </a:lnTo>
                  <a:lnTo>
                    <a:pt x="0" y="345097"/>
                  </a:lnTo>
                  <a:close/>
                </a:path>
              </a:pathLst>
            </a:custGeom>
            <a:solidFill>
              <a:srgbClr val="094E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9"/>
            <p:cNvSpPr/>
            <p:nvPr/>
          </p:nvSpPr>
          <p:spPr>
            <a:xfrm>
              <a:off x="1097493" y="6259376"/>
              <a:ext cx="86594" cy="8523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20"/>
            <p:cNvSpPr/>
            <p:nvPr/>
          </p:nvSpPr>
          <p:spPr>
            <a:xfrm>
              <a:off x="1219894" y="6240415"/>
              <a:ext cx="34925" cy="33655"/>
            </a:xfrm>
            <a:custGeom>
              <a:avLst/>
              <a:gdLst/>
              <a:ahLst/>
              <a:cxnLst/>
              <a:rect l="l" t="t" r="r" b="b"/>
              <a:pathLst>
                <a:path w="34925" h="33654">
                  <a:moveTo>
                    <a:pt x="34899" y="12725"/>
                  </a:moveTo>
                  <a:lnTo>
                    <a:pt x="0" y="12725"/>
                  </a:lnTo>
                  <a:lnTo>
                    <a:pt x="10782" y="20523"/>
                  </a:lnTo>
                  <a:lnTo>
                    <a:pt x="6667" y="33248"/>
                  </a:lnTo>
                  <a:lnTo>
                    <a:pt x="17449" y="25438"/>
                  </a:lnTo>
                  <a:lnTo>
                    <a:pt x="25706" y="25438"/>
                  </a:lnTo>
                  <a:lnTo>
                    <a:pt x="24117" y="20523"/>
                  </a:lnTo>
                  <a:lnTo>
                    <a:pt x="34899" y="12725"/>
                  </a:lnTo>
                  <a:close/>
                </a:path>
                <a:path w="34925" h="33654">
                  <a:moveTo>
                    <a:pt x="25706" y="25438"/>
                  </a:moveTo>
                  <a:lnTo>
                    <a:pt x="17449" y="25438"/>
                  </a:lnTo>
                  <a:lnTo>
                    <a:pt x="28232" y="33248"/>
                  </a:lnTo>
                  <a:lnTo>
                    <a:pt x="25706" y="25438"/>
                  </a:lnTo>
                  <a:close/>
                </a:path>
                <a:path w="34925" h="33654">
                  <a:moveTo>
                    <a:pt x="17449" y="0"/>
                  </a:moveTo>
                  <a:lnTo>
                    <a:pt x="13334" y="12725"/>
                  </a:lnTo>
                  <a:lnTo>
                    <a:pt x="21564" y="12725"/>
                  </a:lnTo>
                  <a:lnTo>
                    <a:pt x="17449" y="0"/>
                  </a:lnTo>
                  <a:close/>
                </a:path>
              </a:pathLst>
            </a:custGeom>
            <a:solidFill>
              <a:srgbClr val="F9ED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21"/>
            <p:cNvSpPr/>
            <p:nvPr/>
          </p:nvSpPr>
          <p:spPr>
            <a:xfrm>
              <a:off x="1290485" y="6259376"/>
              <a:ext cx="86715" cy="85239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22"/>
            <p:cNvSpPr/>
            <p:nvPr/>
          </p:nvSpPr>
          <p:spPr>
            <a:xfrm>
              <a:off x="1361198" y="6382207"/>
              <a:ext cx="34925" cy="33655"/>
            </a:xfrm>
            <a:custGeom>
              <a:avLst/>
              <a:gdLst/>
              <a:ahLst/>
              <a:cxnLst/>
              <a:rect l="l" t="t" r="r" b="b"/>
              <a:pathLst>
                <a:path w="34925" h="33654">
                  <a:moveTo>
                    <a:pt x="34899" y="12839"/>
                  </a:moveTo>
                  <a:lnTo>
                    <a:pt x="0" y="12839"/>
                  </a:lnTo>
                  <a:lnTo>
                    <a:pt x="10782" y="20650"/>
                  </a:lnTo>
                  <a:lnTo>
                    <a:pt x="6667" y="33362"/>
                  </a:lnTo>
                  <a:lnTo>
                    <a:pt x="17449" y="25552"/>
                  </a:lnTo>
                  <a:lnTo>
                    <a:pt x="25704" y="25552"/>
                  </a:lnTo>
                  <a:lnTo>
                    <a:pt x="24117" y="20650"/>
                  </a:lnTo>
                  <a:lnTo>
                    <a:pt x="34899" y="12839"/>
                  </a:lnTo>
                  <a:close/>
                </a:path>
                <a:path w="34925" h="33654">
                  <a:moveTo>
                    <a:pt x="25704" y="25552"/>
                  </a:moveTo>
                  <a:lnTo>
                    <a:pt x="17449" y="25552"/>
                  </a:lnTo>
                  <a:lnTo>
                    <a:pt x="28232" y="33362"/>
                  </a:lnTo>
                  <a:lnTo>
                    <a:pt x="25704" y="25552"/>
                  </a:lnTo>
                  <a:close/>
                </a:path>
                <a:path w="34925" h="33654">
                  <a:moveTo>
                    <a:pt x="17449" y="0"/>
                  </a:moveTo>
                  <a:lnTo>
                    <a:pt x="13334" y="12839"/>
                  </a:lnTo>
                  <a:lnTo>
                    <a:pt x="21564" y="12839"/>
                  </a:lnTo>
                  <a:lnTo>
                    <a:pt x="17449" y="0"/>
                  </a:lnTo>
                  <a:close/>
                </a:path>
              </a:pathLst>
            </a:custGeom>
            <a:solidFill>
              <a:srgbClr val="F9ED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23"/>
            <p:cNvSpPr/>
            <p:nvPr/>
          </p:nvSpPr>
          <p:spPr>
            <a:xfrm>
              <a:off x="1290485" y="6453160"/>
              <a:ext cx="86601" cy="85237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24"/>
            <p:cNvSpPr/>
            <p:nvPr/>
          </p:nvSpPr>
          <p:spPr>
            <a:xfrm>
              <a:off x="1219782" y="6524114"/>
              <a:ext cx="34925" cy="33655"/>
            </a:xfrm>
            <a:custGeom>
              <a:avLst/>
              <a:gdLst/>
              <a:ahLst/>
              <a:cxnLst/>
              <a:rect l="l" t="t" r="r" b="b"/>
              <a:pathLst>
                <a:path w="34925" h="33654">
                  <a:moveTo>
                    <a:pt x="34899" y="12725"/>
                  </a:moveTo>
                  <a:lnTo>
                    <a:pt x="0" y="12725"/>
                  </a:lnTo>
                  <a:lnTo>
                    <a:pt x="10782" y="20535"/>
                  </a:lnTo>
                  <a:lnTo>
                    <a:pt x="6667" y="33248"/>
                  </a:lnTo>
                  <a:lnTo>
                    <a:pt x="17449" y="25438"/>
                  </a:lnTo>
                  <a:lnTo>
                    <a:pt x="25704" y="25438"/>
                  </a:lnTo>
                  <a:lnTo>
                    <a:pt x="24117" y="20535"/>
                  </a:lnTo>
                  <a:lnTo>
                    <a:pt x="34899" y="12725"/>
                  </a:lnTo>
                  <a:close/>
                </a:path>
                <a:path w="34925" h="33654">
                  <a:moveTo>
                    <a:pt x="25704" y="25438"/>
                  </a:moveTo>
                  <a:lnTo>
                    <a:pt x="17449" y="25438"/>
                  </a:lnTo>
                  <a:lnTo>
                    <a:pt x="28232" y="33248"/>
                  </a:lnTo>
                  <a:lnTo>
                    <a:pt x="25704" y="25438"/>
                  </a:lnTo>
                  <a:close/>
                </a:path>
                <a:path w="34925" h="33654">
                  <a:moveTo>
                    <a:pt x="17449" y="0"/>
                  </a:moveTo>
                  <a:lnTo>
                    <a:pt x="13334" y="12725"/>
                  </a:lnTo>
                  <a:lnTo>
                    <a:pt x="21564" y="12725"/>
                  </a:lnTo>
                  <a:lnTo>
                    <a:pt x="17449" y="0"/>
                  </a:lnTo>
                  <a:close/>
                </a:path>
              </a:pathLst>
            </a:custGeom>
            <a:solidFill>
              <a:srgbClr val="F9ED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25"/>
            <p:cNvSpPr/>
            <p:nvPr/>
          </p:nvSpPr>
          <p:spPr>
            <a:xfrm>
              <a:off x="1097382" y="6453161"/>
              <a:ext cx="86705" cy="85236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6"/>
            <p:cNvSpPr/>
            <p:nvPr/>
          </p:nvSpPr>
          <p:spPr>
            <a:xfrm>
              <a:off x="1078483" y="6382207"/>
              <a:ext cx="34925" cy="33655"/>
            </a:xfrm>
            <a:custGeom>
              <a:avLst/>
              <a:gdLst/>
              <a:ahLst/>
              <a:cxnLst/>
              <a:rect l="l" t="t" r="r" b="b"/>
              <a:pathLst>
                <a:path w="34925" h="33654">
                  <a:moveTo>
                    <a:pt x="34899" y="12725"/>
                  </a:moveTo>
                  <a:lnTo>
                    <a:pt x="0" y="12725"/>
                  </a:lnTo>
                  <a:lnTo>
                    <a:pt x="10782" y="20650"/>
                  </a:lnTo>
                  <a:lnTo>
                    <a:pt x="6667" y="33362"/>
                  </a:lnTo>
                  <a:lnTo>
                    <a:pt x="17449" y="25438"/>
                  </a:lnTo>
                  <a:lnTo>
                    <a:pt x="25667" y="25438"/>
                  </a:lnTo>
                  <a:lnTo>
                    <a:pt x="24117" y="20650"/>
                  </a:lnTo>
                  <a:lnTo>
                    <a:pt x="34899" y="12725"/>
                  </a:lnTo>
                  <a:close/>
                </a:path>
                <a:path w="34925" h="33654">
                  <a:moveTo>
                    <a:pt x="25667" y="25438"/>
                  </a:moveTo>
                  <a:lnTo>
                    <a:pt x="17449" y="25438"/>
                  </a:lnTo>
                  <a:lnTo>
                    <a:pt x="28232" y="33362"/>
                  </a:lnTo>
                  <a:lnTo>
                    <a:pt x="25667" y="25438"/>
                  </a:lnTo>
                  <a:close/>
                </a:path>
                <a:path w="34925" h="33654">
                  <a:moveTo>
                    <a:pt x="17449" y="0"/>
                  </a:moveTo>
                  <a:lnTo>
                    <a:pt x="13334" y="12725"/>
                  </a:lnTo>
                  <a:lnTo>
                    <a:pt x="21564" y="12725"/>
                  </a:lnTo>
                  <a:lnTo>
                    <a:pt x="17449" y="0"/>
                  </a:lnTo>
                  <a:close/>
                </a:path>
              </a:pathLst>
            </a:custGeom>
            <a:solidFill>
              <a:srgbClr val="F9ED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1" name="Immagine 2">
            <a:extLst>
              <a:ext uri="{FF2B5EF4-FFF2-40B4-BE49-F238E27FC236}">
                <a16:creationId xmlns:a16="http://schemas.microsoft.com/office/drawing/2014/main" id="{59ED750F-C77A-F24E-8961-FB46DDD5A1B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762000"/>
            <a:ext cx="2743200" cy="1303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3151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71" r:id="rId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>
            <a:extLst>
              <a:ext uri="{FF2B5EF4-FFF2-40B4-BE49-F238E27FC236}">
                <a16:creationId xmlns:a16="http://schemas.microsoft.com/office/drawing/2014/main" id="{2528A25B-B3ED-E542-825D-E47ADBA26CE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" y="5778500"/>
            <a:ext cx="12179300" cy="1079500"/>
          </a:xfrm>
          <a:prstGeom prst="rect">
            <a:avLst/>
          </a:prstGeom>
        </p:spPr>
      </p:pic>
      <p:sp>
        <p:nvSpPr>
          <p:cNvPr id="8" name="object 17"/>
          <p:cNvSpPr txBox="1"/>
          <p:nvPr/>
        </p:nvSpPr>
        <p:spPr>
          <a:xfrm>
            <a:off x="914400" y="6360855"/>
            <a:ext cx="9097887" cy="128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50" spc="5" dirty="0">
                <a:solidFill>
                  <a:schemeClr val="tx1"/>
                </a:solidFill>
                <a:latin typeface="Muli" pitchFamily="2" charset="77"/>
                <a:cs typeface="Arial"/>
              </a:rPr>
              <a:t>This</a:t>
            </a:r>
            <a:r>
              <a:rPr sz="75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750" spc="15" dirty="0">
                <a:solidFill>
                  <a:schemeClr val="tx1"/>
                </a:solidFill>
                <a:latin typeface="Muli" pitchFamily="2" charset="77"/>
                <a:cs typeface="Arial"/>
              </a:rPr>
              <a:t>project</a:t>
            </a:r>
            <a:r>
              <a:rPr sz="75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750" spc="15" dirty="0">
                <a:solidFill>
                  <a:schemeClr val="tx1"/>
                </a:solidFill>
                <a:latin typeface="Muli" pitchFamily="2" charset="77"/>
                <a:cs typeface="Arial"/>
              </a:rPr>
              <a:t>has</a:t>
            </a:r>
            <a:r>
              <a:rPr sz="75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750" spc="5" dirty="0">
                <a:solidFill>
                  <a:schemeClr val="tx1"/>
                </a:solidFill>
                <a:latin typeface="Muli" pitchFamily="2" charset="77"/>
                <a:cs typeface="Arial"/>
              </a:rPr>
              <a:t>received</a:t>
            </a:r>
            <a:r>
              <a:rPr sz="75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750" spc="25" dirty="0">
                <a:solidFill>
                  <a:schemeClr val="tx1"/>
                </a:solidFill>
                <a:latin typeface="Muli" pitchFamily="2" charset="77"/>
                <a:cs typeface="Arial"/>
              </a:rPr>
              <a:t>funding</a:t>
            </a:r>
            <a:r>
              <a:rPr sz="75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750" spc="25" dirty="0">
                <a:solidFill>
                  <a:schemeClr val="tx1"/>
                </a:solidFill>
                <a:latin typeface="Muli" pitchFamily="2" charset="77"/>
                <a:cs typeface="Arial"/>
              </a:rPr>
              <a:t>from</a:t>
            </a:r>
            <a:r>
              <a:rPr sz="75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750" spc="20" dirty="0">
                <a:solidFill>
                  <a:schemeClr val="tx1"/>
                </a:solidFill>
                <a:latin typeface="Muli" pitchFamily="2" charset="77"/>
                <a:cs typeface="Arial"/>
              </a:rPr>
              <a:t>the</a:t>
            </a:r>
            <a:r>
              <a:rPr sz="75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750" spc="5" dirty="0">
                <a:solidFill>
                  <a:schemeClr val="tx1"/>
                </a:solidFill>
                <a:latin typeface="Muli" pitchFamily="2" charset="77"/>
                <a:cs typeface="Arial"/>
              </a:rPr>
              <a:t>European</a:t>
            </a:r>
            <a:r>
              <a:rPr sz="75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750" spc="5" dirty="0">
                <a:solidFill>
                  <a:schemeClr val="tx1"/>
                </a:solidFill>
                <a:latin typeface="Muli" pitchFamily="2" charset="77"/>
                <a:cs typeface="Arial"/>
              </a:rPr>
              <a:t>Union’s</a:t>
            </a:r>
            <a:r>
              <a:rPr sz="75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750" spc="15" dirty="0">
                <a:solidFill>
                  <a:schemeClr val="tx1"/>
                </a:solidFill>
                <a:latin typeface="Muli" pitchFamily="2" charset="77"/>
                <a:cs typeface="Arial"/>
              </a:rPr>
              <a:t>Horizon</a:t>
            </a:r>
            <a:r>
              <a:rPr sz="75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750" spc="30" dirty="0">
                <a:solidFill>
                  <a:schemeClr val="tx1"/>
                </a:solidFill>
                <a:latin typeface="Muli" pitchFamily="2" charset="77"/>
                <a:cs typeface="Arial"/>
              </a:rPr>
              <a:t>2020</a:t>
            </a:r>
            <a:r>
              <a:rPr sz="75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750" spc="5" dirty="0">
                <a:solidFill>
                  <a:schemeClr val="tx1"/>
                </a:solidFill>
                <a:latin typeface="Muli" pitchFamily="2" charset="77"/>
                <a:cs typeface="Arial"/>
              </a:rPr>
              <a:t>research</a:t>
            </a:r>
            <a:r>
              <a:rPr sz="75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750" spc="25" dirty="0">
                <a:solidFill>
                  <a:schemeClr val="tx1"/>
                </a:solidFill>
                <a:latin typeface="Muli" pitchFamily="2" charset="77"/>
                <a:cs typeface="Arial"/>
              </a:rPr>
              <a:t>and</a:t>
            </a:r>
            <a:r>
              <a:rPr sz="75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750" spc="20" dirty="0">
                <a:solidFill>
                  <a:schemeClr val="tx1"/>
                </a:solidFill>
                <a:latin typeface="Muli" pitchFamily="2" charset="77"/>
                <a:cs typeface="Arial"/>
              </a:rPr>
              <a:t>innovation</a:t>
            </a:r>
            <a:r>
              <a:rPr sz="75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750" spc="20" dirty="0">
                <a:solidFill>
                  <a:schemeClr val="tx1"/>
                </a:solidFill>
                <a:latin typeface="Muli" pitchFamily="2" charset="77"/>
                <a:cs typeface="Arial"/>
              </a:rPr>
              <a:t>programme</a:t>
            </a:r>
            <a:r>
              <a:rPr sz="75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750" spc="15" dirty="0">
                <a:solidFill>
                  <a:schemeClr val="tx1"/>
                </a:solidFill>
                <a:latin typeface="Muli" pitchFamily="2" charset="77"/>
                <a:cs typeface="Arial"/>
              </a:rPr>
              <a:t>under</a:t>
            </a:r>
            <a:r>
              <a:rPr sz="75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750" spc="30" dirty="0">
                <a:solidFill>
                  <a:schemeClr val="tx1"/>
                </a:solidFill>
                <a:latin typeface="Muli" pitchFamily="2" charset="77"/>
                <a:cs typeface="Arial"/>
              </a:rPr>
              <a:t>grant</a:t>
            </a:r>
            <a:r>
              <a:rPr sz="75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750" spc="15" dirty="0">
                <a:solidFill>
                  <a:schemeClr val="tx1"/>
                </a:solidFill>
                <a:latin typeface="Muli" pitchFamily="2" charset="77"/>
                <a:cs typeface="Arial"/>
              </a:rPr>
              <a:t>agreement</a:t>
            </a:r>
            <a:r>
              <a:rPr sz="75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No. </a:t>
            </a:r>
            <a:r>
              <a:rPr sz="750" spc="30" dirty="0">
                <a:solidFill>
                  <a:schemeClr val="tx1"/>
                </a:solidFill>
                <a:latin typeface="Muli" pitchFamily="2" charset="77"/>
                <a:cs typeface="Arial"/>
              </a:rPr>
              <a:t>823852</a:t>
            </a:r>
            <a:endParaRPr sz="750" dirty="0">
              <a:solidFill>
                <a:schemeClr val="tx1"/>
              </a:solidFill>
              <a:latin typeface="Muli" pitchFamily="2" charset="77"/>
              <a:cs typeface="Arial"/>
            </a:endParaRPr>
          </a:p>
        </p:txBody>
      </p:sp>
      <p:grpSp>
        <p:nvGrpSpPr>
          <p:cNvPr id="9" name="Gruppo 49">
            <a:extLst>
              <a:ext uri="{FF2B5EF4-FFF2-40B4-BE49-F238E27FC236}">
                <a16:creationId xmlns:a16="http://schemas.microsoft.com/office/drawing/2014/main" id="{7D04B1C9-7F08-9D47-BE96-BA7CF7910F57}"/>
              </a:ext>
            </a:extLst>
          </p:cNvPr>
          <p:cNvGrpSpPr/>
          <p:nvPr/>
        </p:nvGrpSpPr>
        <p:grpSpPr>
          <a:xfrm>
            <a:off x="263450" y="6248400"/>
            <a:ext cx="486409" cy="345440"/>
            <a:chOff x="995362" y="6228257"/>
            <a:chExt cx="486409" cy="345440"/>
          </a:xfrm>
        </p:grpSpPr>
        <p:sp>
          <p:nvSpPr>
            <p:cNvPr id="10" name="object 18"/>
            <p:cNvSpPr/>
            <p:nvPr/>
          </p:nvSpPr>
          <p:spPr>
            <a:xfrm>
              <a:off x="995362" y="6228257"/>
              <a:ext cx="486409" cy="345440"/>
            </a:xfrm>
            <a:custGeom>
              <a:avLst/>
              <a:gdLst/>
              <a:ahLst/>
              <a:cxnLst/>
              <a:rect l="l" t="t" r="r" b="b"/>
              <a:pathLst>
                <a:path w="486409" h="345440">
                  <a:moveTo>
                    <a:pt x="0" y="345097"/>
                  </a:moveTo>
                  <a:lnTo>
                    <a:pt x="486282" y="345097"/>
                  </a:lnTo>
                  <a:lnTo>
                    <a:pt x="486282" y="0"/>
                  </a:lnTo>
                  <a:lnTo>
                    <a:pt x="0" y="0"/>
                  </a:lnTo>
                  <a:lnTo>
                    <a:pt x="0" y="345097"/>
                  </a:lnTo>
                  <a:close/>
                </a:path>
              </a:pathLst>
            </a:custGeom>
            <a:solidFill>
              <a:srgbClr val="094E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9"/>
            <p:cNvSpPr/>
            <p:nvPr/>
          </p:nvSpPr>
          <p:spPr>
            <a:xfrm>
              <a:off x="1097493" y="6259376"/>
              <a:ext cx="86594" cy="85239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20"/>
            <p:cNvSpPr/>
            <p:nvPr/>
          </p:nvSpPr>
          <p:spPr>
            <a:xfrm>
              <a:off x="1219894" y="6240415"/>
              <a:ext cx="34925" cy="33655"/>
            </a:xfrm>
            <a:custGeom>
              <a:avLst/>
              <a:gdLst/>
              <a:ahLst/>
              <a:cxnLst/>
              <a:rect l="l" t="t" r="r" b="b"/>
              <a:pathLst>
                <a:path w="34925" h="33654">
                  <a:moveTo>
                    <a:pt x="34899" y="12725"/>
                  </a:moveTo>
                  <a:lnTo>
                    <a:pt x="0" y="12725"/>
                  </a:lnTo>
                  <a:lnTo>
                    <a:pt x="10782" y="20523"/>
                  </a:lnTo>
                  <a:lnTo>
                    <a:pt x="6667" y="33248"/>
                  </a:lnTo>
                  <a:lnTo>
                    <a:pt x="17449" y="25438"/>
                  </a:lnTo>
                  <a:lnTo>
                    <a:pt x="25706" y="25438"/>
                  </a:lnTo>
                  <a:lnTo>
                    <a:pt x="24117" y="20523"/>
                  </a:lnTo>
                  <a:lnTo>
                    <a:pt x="34899" y="12725"/>
                  </a:lnTo>
                  <a:close/>
                </a:path>
                <a:path w="34925" h="33654">
                  <a:moveTo>
                    <a:pt x="25706" y="25438"/>
                  </a:moveTo>
                  <a:lnTo>
                    <a:pt x="17449" y="25438"/>
                  </a:lnTo>
                  <a:lnTo>
                    <a:pt x="28232" y="33248"/>
                  </a:lnTo>
                  <a:lnTo>
                    <a:pt x="25706" y="25438"/>
                  </a:lnTo>
                  <a:close/>
                </a:path>
                <a:path w="34925" h="33654">
                  <a:moveTo>
                    <a:pt x="17449" y="0"/>
                  </a:moveTo>
                  <a:lnTo>
                    <a:pt x="13334" y="12725"/>
                  </a:lnTo>
                  <a:lnTo>
                    <a:pt x="21564" y="12725"/>
                  </a:lnTo>
                  <a:lnTo>
                    <a:pt x="17449" y="0"/>
                  </a:lnTo>
                  <a:close/>
                </a:path>
              </a:pathLst>
            </a:custGeom>
            <a:solidFill>
              <a:srgbClr val="F9ED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21"/>
            <p:cNvSpPr/>
            <p:nvPr/>
          </p:nvSpPr>
          <p:spPr>
            <a:xfrm>
              <a:off x="1290485" y="6259376"/>
              <a:ext cx="86715" cy="85239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22"/>
            <p:cNvSpPr/>
            <p:nvPr/>
          </p:nvSpPr>
          <p:spPr>
            <a:xfrm>
              <a:off x="1361198" y="6382207"/>
              <a:ext cx="34925" cy="33655"/>
            </a:xfrm>
            <a:custGeom>
              <a:avLst/>
              <a:gdLst/>
              <a:ahLst/>
              <a:cxnLst/>
              <a:rect l="l" t="t" r="r" b="b"/>
              <a:pathLst>
                <a:path w="34925" h="33654">
                  <a:moveTo>
                    <a:pt x="34899" y="12839"/>
                  </a:moveTo>
                  <a:lnTo>
                    <a:pt x="0" y="12839"/>
                  </a:lnTo>
                  <a:lnTo>
                    <a:pt x="10782" y="20650"/>
                  </a:lnTo>
                  <a:lnTo>
                    <a:pt x="6667" y="33362"/>
                  </a:lnTo>
                  <a:lnTo>
                    <a:pt x="17449" y="25552"/>
                  </a:lnTo>
                  <a:lnTo>
                    <a:pt x="25704" y="25552"/>
                  </a:lnTo>
                  <a:lnTo>
                    <a:pt x="24117" y="20650"/>
                  </a:lnTo>
                  <a:lnTo>
                    <a:pt x="34899" y="12839"/>
                  </a:lnTo>
                  <a:close/>
                </a:path>
                <a:path w="34925" h="33654">
                  <a:moveTo>
                    <a:pt x="25704" y="25552"/>
                  </a:moveTo>
                  <a:lnTo>
                    <a:pt x="17449" y="25552"/>
                  </a:lnTo>
                  <a:lnTo>
                    <a:pt x="28232" y="33362"/>
                  </a:lnTo>
                  <a:lnTo>
                    <a:pt x="25704" y="25552"/>
                  </a:lnTo>
                  <a:close/>
                </a:path>
                <a:path w="34925" h="33654">
                  <a:moveTo>
                    <a:pt x="17449" y="0"/>
                  </a:moveTo>
                  <a:lnTo>
                    <a:pt x="13334" y="12839"/>
                  </a:lnTo>
                  <a:lnTo>
                    <a:pt x="21564" y="12839"/>
                  </a:lnTo>
                  <a:lnTo>
                    <a:pt x="17449" y="0"/>
                  </a:lnTo>
                  <a:close/>
                </a:path>
              </a:pathLst>
            </a:custGeom>
            <a:solidFill>
              <a:srgbClr val="F9ED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23"/>
            <p:cNvSpPr/>
            <p:nvPr/>
          </p:nvSpPr>
          <p:spPr>
            <a:xfrm>
              <a:off x="1290485" y="6453160"/>
              <a:ext cx="86601" cy="85237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24"/>
            <p:cNvSpPr/>
            <p:nvPr/>
          </p:nvSpPr>
          <p:spPr>
            <a:xfrm>
              <a:off x="1219782" y="6524114"/>
              <a:ext cx="34925" cy="33655"/>
            </a:xfrm>
            <a:custGeom>
              <a:avLst/>
              <a:gdLst/>
              <a:ahLst/>
              <a:cxnLst/>
              <a:rect l="l" t="t" r="r" b="b"/>
              <a:pathLst>
                <a:path w="34925" h="33654">
                  <a:moveTo>
                    <a:pt x="34899" y="12725"/>
                  </a:moveTo>
                  <a:lnTo>
                    <a:pt x="0" y="12725"/>
                  </a:lnTo>
                  <a:lnTo>
                    <a:pt x="10782" y="20535"/>
                  </a:lnTo>
                  <a:lnTo>
                    <a:pt x="6667" y="33248"/>
                  </a:lnTo>
                  <a:lnTo>
                    <a:pt x="17449" y="25438"/>
                  </a:lnTo>
                  <a:lnTo>
                    <a:pt x="25704" y="25438"/>
                  </a:lnTo>
                  <a:lnTo>
                    <a:pt x="24117" y="20535"/>
                  </a:lnTo>
                  <a:lnTo>
                    <a:pt x="34899" y="12725"/>
                  </a:lnTo>
                  <a:close/>
                </a:path>
                <a:path w="34925" h="33654">
                  <a:moveTo>
                    <a:pt x="25704" y="25438"/>
                  </a:moveTo>
                  <a:lnTo>
                    <a:pt x="17449" y="25438"/>
                  </a:lnTo>
                  <a:lnTo>
                    <a:pt x="28232" y="33248"/>
                  </a:lnTo>
                  <a:lnTo>
                    <a:pt x="25704" y="25438"/>
                  </a:lnTo>
                  <a:close/>
                </a:path>
                <a:path w="34925" h="33654">
                  <a:moveTo>
                    <a:pt x="17449" y="0"/>
                  </a:moveTo>
                  <a:lnTo>
                    <a:pt x="13334" y="12725"/>
                  </a:lnTo>
                  <a:lnTo>
                    <a:pt x="21564" y="12725"/>
                  </a:lnTo>
                  <a:lnTo>
                    <a:pt x="17449" y="0"/>
                  </a:lnTo>
                  <a:close/>
                </a:path>
              </a:pathLst>
            </a:custGeom>
            <a:solidFill>
              <a:srgbClr val="F9ED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25"/>
            <p:cNvSpPr/>
            <p:nvPr/>
          </p:nvSpPr>
          <p:spPr>
            <a:xfrm>
              <a:off x="1097382" y="6453161"/>
              <a:ext cx="86705" cy="85236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26"/>
            <p:cNvSpPr/>
            <p:nvPr/>
          </p:nvSpPr>
          <p:spPr>
            <a:xfrm>
              <a:off x="1078483" y="6382207"/>
              <a:ext cx="34925" cy="33655"/>
            </a:xfrm>
            <a:custGeom>
              <a:avLst/>
              <a:gdLst/>
              <a:ahLst/>
              <a:cxnLst/>
              <a:rect l="l" t="t" r="r" b="b"/>
              <a:pathLst>
                <a:path w="34925" h="33654">
                  <a:moveTo>
                    <a:pt x="34899" y="12725"/>
                  </a:moveTo>
                  <a:lnTo>
                    <a:pt x="0" y="12725"/>
                  </a:lnTo>
                  <a:lnTo>
                    <a:pt x="10782" y="20650"/>
                  </a:lnTo>
                  <a:lnTo>
                    <a:pt x="6667" y="33362"/>
                  </a:lnTo>
                  <a:lnTo>
                    <a:pt x="17449" y="25438"/>
                  </a:lnTo>
                  <a:lnTo>
                    <a:pt x="25667" y="25438"/>
                  </a:lnTo>
                  <a:lnTo>
                    <a:pt x="24117" y="20650"/>
                  </a:lnTo>
                  <a:lnTo>
                    <a:pt x="34899" y="12725"/>
                  </a:lnTo>
                  <a:close/>
                </a:path>
                <a:path w="34925" h="33654">
                  <a:moveTo>
                    <a:pt x="25667" y="25438"/>
                  </a:moveTo>
                  <a:lnTo>
                    <a:pt x="17449" y="25438"/>
                  </a:lnTo>
                  <a:lnTo>
                    <a:pt x="28232" y="33362"/>
                  </a:lnTo>
                  <a:lnTo>
                    <a:pt x="25667" y="25438"/>
                  </a:lnTo>
                  <a:close/>
                </a:path>
                <a:path w="34925" h="33654">
                  <a:moveTo>
                    <a:pt x="17449" y="0"/>
                  </a:moveTo>
                  <a:lnTo>
                    <a:pt x="13334" y="12725"/>
                  </a:lnTo>
                  <a:lnTo>
                    <a:pt x="21564" y="12725"/>
                  </a:lnTo>
                  <a:lnTo>
                    <a:pt x="17449" y="0"/>
                  </a:lnTo>
                  <a:close/>
                </a:path>
              </a:pathLst>
            </a:custGeom>
            <a:solidFill>
              <a:srgbClr val="F9ED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Segnaposto data 3">
            <a:extLst>
              <a:ext uri="{FF2B5EF4-FFF2-40B4-BE49-F238E27FC236}">
                <a16:creationId xmlns:a16="http://schemas.microsoft.com/office/drawing/2014/main" id="{D30CDEB2-DA54-DE45-AD6C-F8DC9C60A9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28600" y="6629400"/>
            <a:ext cx="2743200" cy="152400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Muli" pitchFamily="2" charset="77"/>
              </a:defRPr>
            </a:lvl1pPr>
          </a:lstStyle>
          <a:p>
            <a:fld id="{95B7B0B5-0B63-3644-99A4-AB904A50937F}" type="datetime1">
              <a:t>5/29/20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762036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7">
            <a:extLst>
              <a:ext uri="{FF2B5EF4-FFF2-40B4-BE49-F238E27FC236}">
                <a16:creationId xmlns:a16="http://schemas.microsoft.com/office/drawing/2014/main" id="{3DA76E71-90F4-594C-8F95-9C1B8B8402A1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" y="5867400"/>
            <a:ext cx="12179300" cy="990600"/>
          </a:xfrm>
          <a:prstGeom prst="rect">
            <a:avLst/>
          </a:prstGeom>
        </p:spPr>
      </p:pic>
      <p:sp>
        <p:nvSpPr>
          <p:cNvPr id="8" name="object 17"/>
          <p:cNvSpPr txBox="1"/>
          <p:nvPr userDrawn="1"/>
        </p:nvSpPr>
        <p:spPr>
          <a:xfrm>
            <a:off x="1108150" y="6589455"/>
            <a:ext cx="9097887" cy="128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50" spc="5" dirty="0">
                <a:solidFill>
                  <a:schemeClr val="tx1"/>
                </a:solidFill>
                <a:latin typeface="Muli" pitchFamily="2" charset="77"/>
                <a:cs typeface="Arial"/>
              </a:rPr>
              <a:t>This</a:t>
            </a:r>
            <a:r>
              <a:rPr sz="75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750" spc="15" dirty="0">
                <a:solidFill>
                  <a:schemeClr val="tx1"/>
                </a:solidFill>
                <a:latin typeface="Muli" pitchFamily="2" charset="77"/>
                <a:cs typeface="Arial"/>
              </a:rPr>
              <a:t>project</a:t>
            </a:r>
            <a:r>
              <a:rPr sz="75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750" spc="15" dirty="0">
                <a:solidFill>
                  <a:schemeClr val="tx1"/>
                </a:solidFill>
                <a:latin typeface="Muli" pitchFamily="2" charset="77"/>
                <a:cs typeface="Arial"/>
              </a:rPr>
              <a:t>has</a:t>
            </a:r>
            <a:r>
              <a:rPr sz="75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750" spc="5" dirty="0">
                <a:solidFill>
                  <a:schemeClr val="tx1"/>
                </a:solidFill>
                <a:latin typeface="Muli" pitchFamily="2" charset="77"/>
                <a:cs typeface="Arial"/>
              </a:rPr>
              <a:t>received</a:t>
            </a:r>
            <a:r>
              <a:rPr sz="75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750" spc="25" dirty="0">
                <a:solidFill>
                  <a:schemeClr val="tx1"/>
                </a:solidFill>
                <a:latin typeface="Muli" pitchFamily="2" charset="77"/>
                <a:cs typeface="Arial"/>
              </a:rPr>
              <a:t>funding</a:t>
            </a:r>
            <a:r>
              <a:rPr sz="75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750" spc="25" dirty="0">
                <a:solidFill>
                  <a:schemeClr val="tx1"/>
                </a:solidFill>
                <a:latin typeface="Muli" pitchFamily="2" charset="77"/>
                <a:cs typeface="Arial"/>
              </a:rPr>
              <a:t>from</a:t>
            </a:r>
            <a:r>
              <a:rPr sz="75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750" spc="20" dirty="0">
                <a:solidFill>
                  <a:schemeClr val="tx1"/>
                </a:solidFill>
                <a:latin typeface="Muli" pitchFamily="2" charset="77"/>
                <a:cs typeface="Arial"/>
              </a:rPr>
              <a:t>the</a:t>
            </a:r>
            <a:r>
              <a:rPr sz="75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750" spc="5" dirty="0">
                <a:solidFill>
                  <a:schemeClr val="tx1"/>
                </a:solidFill>
                <a:latin typeface="Muli" pitchFamily="2" charset="77"/>
                <a:cs typeface="Arial"/>
              </a:rPr>
              <a:t>European</a:t>
            </a:r>
            <a:r>
              <a:rPr sz="75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750" spc="5" dirty="0">
                <a:solidFill>
                  <a:schemeClr val="tx1"/>
                </a:solidFill>
                <a:latin typeface="Muli" pitchFamily="2" charset="77"/>
                <a:cs typeface="Arial"/>
              </a:rPr>
              <a:t>Union’s</a:t>
            </a:r>
            <a:r>
              <a:rPr sz="75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750" spc="15" dirty="0">
                <a:solidFill>
                  <a:schemeClr val="tx1"/>
                </a:solidFill>
                <a:latin typeface="Muli" pitchFamily="2" charset="77"/>
                <a:cs typeface="Arial"/>
              </a:rPr>
              <a:t>Horizon</a:t>
            </a:r>
            <a:r>
              <a:rPr sz="75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750" spc="30" dirty="0">
                <a:solidFill>
                  <a:schemeClr val="tx1"/>
                </a:solidFill>
                <a:latin typeface="Muli" pitchFamily="2" charset="77"/>
                <a:cs typeface="Arial"/>
              </a:rPr>
              <a:t>2020</a:t>
            </a:r>
            <a:r>
              <a:rPr sz="75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750" spc="5" dirty="0">
                <a:solidFill>
                  <a:schemeClr val="tx1"/>
                </a:solidFill>
                <a:latin typeface="Muli" pitchFamily="2" charset="77"/>
                <a:cs typeface="Arial"/>
              </a:rPr>
              <a:t>research</a:t>
            </a:r>
            <a:r>
              <a:rPr sz="75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750" spc="25" dirty="0">
                <a:solidFill>
                  <a:schemeClr val="tx1"/>
                </a:solidFill>
                <a:latin typeface="Muli" pitchFamily="2" charset="77"/>
                <a:cs typeface="Arial"/>
              </a:rPr>
              <a:t>and</a:t>
            </a:r>
            <a:r>
              <a:rPr sz="75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750" spc="20" dirty="0">
                <a:solidFill>
                  <a:schemeClr val="tx1"/>
                </a:solidFill>
                <a:latin typeface="Muli" pitchFamily="2" charset="77"/>
                <a:cs typeface="Arial"/>
              </a:rPr>
              <a:t>innovation</a:t>
            </a:r>
            <a:r>
              <a:rPr sz="75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750" spc="20" dirty="0">
                <a:solidFill>
                  <a:schemeClr val="tx1"/>
                </a:solidFill>
                <a:latin typeface="Muli" pitchFamily="2" charset="77"/>
                <a:cs typeface="Arial"/>
              </a:rPr>
              <a:t>programme</a:t>
            </a:r>
            <a:r>
              <a:rPr sz="75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750" spc="15" dirty="0">
                <a:solidFill>
                  <a:schemeClr val="tx1"/>
                </a:solidFill>
                <a:latin typeface="Muli" pitchFamily="2" charset="77"/>
                <a:cs typeface="Arial"/>
              </a:rPr>
              <a:t>under</a:t>
            </a:r>
            <a:r>
              <a:rPr sz="75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750" spc="30" dirty="0">
                <a:solidFill>
                  <a:schemeClr val="tx1"/>
                </a:solidFill>
                <a:latin typeface="Muli" pitchFamily="2" charset="77"/>
                <a:cs typeface="Arial"/>
              </a:rPr>
              <a:t>grant</a:t>
            </a:r>
            <a:r>
              <a:rPr sz="75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750" spc="15" dirty="0">
                <a:solidFill>
                  <a:schemeClr val="tx1"/>
                </a:solidFill>
                <a:latin typeface="Muli" pitchFamily="2" charset="77"/>
                <a:cs typeface="Arial"/>
              </a:rPr>
              <a:t>agreement</a:t>
            </a:r>
            <a:r>
              <a:rPr sz="75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No. </a:t>
            </a:r>
            <a:r>
              <a:rPr sz="750" spc="30" dirty="0">
                <a:solidFill>
                  <a:schemeClr val="tx1"/>
                </a:solidFill>
                <a:latin typeface="Muli" pitchFamily="2" charset="77"/>
                <a:cs typeface="Arial"/>
              </a:rPr>
              <a:t>823852</a:t>
            </a:r>
            <a:endParaRPr sz="750" dirty="0">
              <a:solidFill>
                <a:schemeClr val="tx1"/>
              </a:solidFill>
              <a:latin typeface="Muli" pitchFamily="2" charset="77"/>
              <a:cs typeface="Arial"/>
            </a:endParaRPr>
          </a:p>
        </p:txBody>
      </p:sp>
      <p:grpSp>
        <p:nvGrpSpPr>
          <p:cNvPr id="9" name="Gruppo 49">
            <a:extLst>
              <a:ext uri="{FF2B5EF4-FFF2-40B4-BE49-F238E27FC236}">
                <a16:creationId xmlns:a16="http://schemas.microsoft.com/office/drawing/2014/main" id="{7D04B1C9-7F08-9D47-BE96-BA7CF7910F57}"/>
              </a:ext>
            </a:extLst>
          </p:cNvPr>
          <p:cNvGrpSpPr/>
          <p:nvPr userDrawn="1"/>
        </p:nvGrpSpPr>
        <p:grpSpPr>
          <a:xfrm>
            <a:off x="457200" y="6477000"/>
            <a:ext cx="486409" cy="345440"/>
            <a:chOff x="995362" y="6228257"/>
            <a:chExt cx="486409" cy="345440"/>
          </a:xfrm>
        </p:grpSpPr>
        <p:sp>
          <p:nvSpPr>
            <p:cNvPr id="10" name="object 18"/>
            <p:cNvSpPr/>
            <p:nvPr/>
          </p:nvSpPr>
          <p:spPr>
            <a:xfrm>
              <a:off x="995362" y="6228257"/>
              <a:ext cx="486409" cy="345440"/>
            </a:xfrm>
            <a:custGeom>
              <a:avLst/>
              <a:gdLst/>
              <a:ahLst/>
              <a:cxnLst/>
              <a:rect l="l" t="t" r="r" b="b"/>
              <a:pathLst>
                <a:path w="486409" h="345440">
                  <a:moveTo>
                    <a:pt x="0" y="345097"/>
                  </a:moveTo>
                  <a:lnTo>
                    <a:pt x="486282" y="345097"/>
                  </a:lnTo>
                  <a:lnTo>
                    <a:pt x="486282" y="0"/>
                  </a:lnTo>
                  <a:lnTo>
                    <a:pt x="0" y="0"/>
                  </a:lnTo>
                  <a:lnTo>
                    <a:pt x="0" y="345097"/>
                  </a:lnTo>
                  <a:close/>
                </a:path>
              </a:pathLst>
            </a:custGeom>
            <a:solidFill>
              <a:srgbClr val="094E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9"/>
            <p:cNvSpPr/>
            <p:nvPr/>
          </p:nvSpPr>
          <p:spPr>
            <a:xfrm>
              <a:off x="1097493" y="6259376"/>
              <a:ext cx="86594" cy="85239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20"/>
            <p:cNvSpPr/>
            <p:nvPr/>
          </p:nvSpPr>
          <p:spPr>
            <a:xfrm>
              <a:off x="1219894" y="6240415"/>
              <a:ext cx="34925" cy="33655"/>
            </a:xfrm>
            <a:custGeom>
              <a:avLst/>
              <a:gdLst/>
              <a:ahLst/>
              <a:cxnLst/>
              <a:rect l="l" t="t" r="r" b="b"/>
              <a:pathLst>
                <a:path w="34925" h="33654">
                  <a:moveTo>
                    <a:pt x="34899" y="12725"/>
                  </a:moveTo>
                  <a:lnTo>
                    <a:pt x="0" y="12725"/>
                  </a:lnTo>
                  <a:lnTo>
                    <a:pt x="10782" y="20523"/>
                  </a:lnTo>
                  <a:lnTo>
                    <a:pt x="6667" y="33248"/>
                  </a:lnTo>
                  <a:lnTo>
                    <a:pt x="17449" y="25438"/>
                  </a:lnTo>
                  <a:lnTo>
                    <a:pt x="25706" y="25438"/>
                  </a:lnTo>
                  <a:lnTo>
                    <a:pt x="24117" y="20523"/>
                  </a:lnTo>
                  <a:lnTo>
                    <a:pt x="34899" y="12725"/>
                  </a:lnTo>
                  <a:close/>
                </a:path>
                <a:path w="34925" h="33654">
                  <a:moveTo>
                    <a:pt x="25706" y="25438"/>
                  </a:moveTo>
                  <a:lnTo>
                    <a:pt x="17449" y="25438"/>
                  </a:lnTo>
                  <a:lnTo>
                    <a:pt x="28232" y="33248"/>
                  </a:lnTo>
                  <a:lnTo>
                    <a:pt x="25706" y="25438"/>
                  </a:lnTo>
                  <a:close/>
                </a:path>
                <a:path w="34925" h="33654">
                  <a:moveTo>
                    <a:pt x="17449" y="0"/>
                  </a:moveTo>
                  <a:lnTo>
                    <a:pt x="13334" y="12725"/>
                  </a:lnTo>
                  <a:lnTo>
                    <a:pt x="21564" y="12725"/>
                  </a:lnTo>
                  <a:lnTo>
                    <a:pt x="17449" y="0"/>
                  </a:lnTo>
                  <a:close/>
                </a:path>
              </a:pathLst>
            </a:custGeom>
            <a:solidFill>
              <a:srgbClr val="F9ED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21"/>
            <p:cNvSpPr/>
            <p:nvPr/>
          </p:nvSpPr>
          <p:spPr>
            <a:xfrm>
              <a:off x="1290485" y="6259376"/>
              <a:ext cx="86715" cy="85239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22"/>
            <p:cNvSpPr/>
            <p:nvPr/>
          </p:nvSpPr>
          <p:spPr>
            <a:xfrm>
              <a:off x="1361198" y="6382207"/>
              <a:ext cx="34925" cy="33655"/>
            </a:xfrm>
            <a:custGeom>
              <a:avLst/>
              <a:gdLst/>
              <a:ahLst/>
              <a:cxnLst/>
              <a:rect l="l" t="t" r="r" b="b"/>
              <a:pathLst>
                <a:path w="34925" h="33654">
                  <a:moveTo>
                    <a:pt x="34899" y="12839"/>
                  </a:moveTo>
                  <a:lnTo>
                    <a:pt x="0" y="12839"/>
                  </a:lnTo>
                  <a:lnTo>
                    <a:pt x="10782" y="20650"/>
                  </a:lnTo>
                  <a:lnTo>
                    <a:pt x="6667" y="33362"/>
                  </a:lnTo>
                  <a:lnTo>
                    <a:pt x="17449" y="25552"/>
                  </a:lnTo>
                  <a:lnTo>
                    <a:pt x="25704" y="25552"/>
                  </a:lnTo>
                  <a:lnTo>
                    <a:pt x="24117" y="20650"/>
                  </a:lnTo>
                  <a:lnTo>
                    <a:pt x="34899" y="12839"/>
                  </a:lnTo>
                  <a:close/>
                </a:path>
                <a:path w="34925" h="33654">
                  <a:moveTo>
                    <a:pt x="25704" y="25552"/>
                  </a:moveTo>
                  <a:lnTo>
                    <a:pt x="17449" y="25552"/>
                  </a:lnTo>
                  <a:lnTo>
                    <a:pt x="28232" y="33362"/>
                  </a:lnTo>
                  <a:lnTo>
                    <a:pt x="25704" y="25552"/>
                  </a:lnTo>
                  <a:close/>
                </a:path>
                <a:path w="34925" h="33654">
                  <a:moveTo>
                    <a:pt x="17449" y="0"/>
                  </a:moveTo>
                  <a:lnTo>
                    <a:pt x="13334" y="12839"/>
                  </a:lnTo>
                  <a:lnTo>
                    <a:pt x="21564" y="12839"/>
                  </a:lnTo>
                  <a:lnTo>
                    <a:pt x="17449" y="0"/>
                  </a:lnTo>
                  <a:close/>
                </a:path>
              </a:pathLst>
            </a:custGeom>
            <a:solidFill>
              <a:srgbClr val="F9ED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23"/>
            <p:cNvSpPr/>
            <p:nvPr/>
          </p:nvSpPr>
          <p:spPr>
            <a:xfrm>
              <a:off x="1290485" y="6453160"/>
              <a:ext cx="86601" cy="85237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24"/>
            <p:cNvSpPr/>
            <p:nvPr/>
          </p:nvSpPr>
          <p:spPr>
            <a:xfrm>
              <a:off x="1219782" y="6524114"/>
              <a:ext cx="34925" cy="33655"/>
            </a:xfrm>
            <a:custGeom>
              <a:avLst/>
              <a:gdLst/>
              <a:ahLst/>
              <a:cxnLst/>
              <a:rect l="l" t="t" r="r" b="b"/>
              <a:pathLst>
                <a:path w="34925" h="33654">
                  <a:moveTo>
                    <a:pt x="34899" y="12725"/>
                  </a:moveTo>
                  <a:lnTo>
                    <a:pt x="0" y="12725"/>
                  </a:lnTo>
                  <a:lnTo>
                    <a:pt x="10782" y="20535"/>
                  </a:lnTo>
                  <a:lnTo>
                    <a:pt x="6667" y="33248"/>
                  </a:lnTo>
                  <a:lnTo>
                    <a:pt x="17449" y="25438"/>
                  </a:lnTo>
                  <a:lnTo>
                    <a:pt x="25704" y="25438"/>
                  </a:lnTo>
                  <a:lnTo>
                    <a:pt x="24117" y="20535"/>
                  </a:lnTo>
                  <a:lnTo>
                    <a:pt x="34899" y="12725"/>
                  </a:lnTo>
                  <a:close/>
                </a:path>
                <a:path w="34925" h="33654">
                  <a:moveTo>
                    <a:pt x="25704" y="25438"/>
                  </a:moveTo>
                  <a:lnTo>
                    <a:pt x="17449" y="25438"/>
                  </a:lnTo>
                  <a:lnTo>
                    <a:pt x="28232" y="33248"/>
                  </a:lnTo>
                  <a:lnTo>
                    <a:pt x="25704" y="25438"/>
                  </a:lnTo>
                  <a:close/>
                </a:path>
                <a:path w="34925" h="33654">
                  <a:moveTo>
                    <a:pt x="17449" y="0"/>
                  </a:moveTo>
                  <a:lnTo>
                    <a:pt x="13334" y="12725"/>
                  </a:lnTo>
                  <a:lnTo>
                    <a:pt x="21564" y="12725"/>
                  </a:lnTo>
                  <a:lnTo>
                    <a:pt x="17449" y="0"/>
                  </a:lnTo>
                  <a:close/>
                </a:path>
              </a:pathLst>
            </a:custGeom>
            <a:solidFill>
              <a:srgbClr val="F9ED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25"/>
            <p:cNvSpPr/>
            <p:nvPr/>
          </p:nvSpPr>
          <p:spPr>
            <a:xfrm>
              <a:off x="1097382" y="6453161"/>
              <a:ext cx="86705" cy="85236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26"/>
            <p:cNvSpPr/>
            <p:nvPr/>
          </p:nvSpPr>
          <p:spPr>
            <a:xfrm>
              <a:off x="1078483" y="6382207"/>
              <a:ext cx="34925" cy="33655"/>
            </a:xfrm>
            <a:custGeom>
              <a:avLst/>
              <a:gdLst/>
              <a:ahLst/>
              <a:cxnLst/>
              <a:rect l="l" t="t" r="r" b="b"/>
              <a:pathLst>
                <a:path w="34925" h="33654">
                  <a:moveTo>
                    <a:pt x="34899" y="12725"/>
                  </a:moveTo>
                  <a:lnTo>
                    <a:pt x="0" y="12725"/>
                  </a:lnTo>
                  <a:lnTo>
                    <a:pt x="10782" y="20650"/>
                  </a:lnTo>
                  <a:lnTo>
                    <a:pt x="6667" y="33362"/>
                  </a:lnTo>
                  <a:lnTo>
                    <a:pt x="17449" y="25438"/>
                  </a:lnTo>
                  <a:lnTo>
                    <a:pt x="25667" y="25438"/>
                  </a:lnTo>
                  <a:lnTo>
                    <a:pt x="24117" y="20650"/>
                  </a:lnTo>
                  <a:lnTo>
                    <a:pt x="34899" y="12725"/>
                  </a:lnTo>
                  <a:close/>
                </a:path>
                <a:path w="34925" h="33654">
                  <a:moveTo>
                    <a:pt x="25667" y="25438"/>
                  </a:moveTo>
                  <a:lnTo>
                    <a:pt x="17449" y="25438"/>
                  </a:lnTo>
                  <a:lnTo>
                    <a:pt x="28232" y="33362"/>
                  </a:lnTo>
                  <a:lnTo>
                    <a:pt x="25667" y="25438"/>
                  </a:lnTo>
                  <a:close/>
                </a:path>
                <a:path w="34925" h="33654">
                  <a:moveTo>
                    <a:pt x="17449" y="0"/>
                  </a:moveTo>
                  <a:lnTo>
                    <a:pt x="13334" y="12725"/>
                  </a:lnTo>
                  <a:lnTo>
                    <a:pt x="21564" y="12725"/>
                  </a:lnTo>
                  <a:lnTo>
                    <a:pt x="17449" y="0"/>
                  </a:lnTo>
                  <a:close/>
                </a:path>
              </a:pathLst>
            </a:custGeom>
            <a:solidFill>
              <a:srgbClr val="F9ED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7530525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88" r:id="rId2"/>
    <p:sldLayoutId id="2147483689" r:id="rId3"/>
    <p:sldLayoutId id="2147483690" r:id="rId4"/>
    <p:sldLayoutId id="2147483693" r:id="rId5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>
            <a:extLst>
              <a:ext uri="{FF2B5EF4-FFF2-40B4-BE49-F238E27FC236}">
                <a16:creationId xmlns:a16="http://schemas.microsoft.com/office/drawing/2014/main" id="{2528A25B-B3ED-E542-825D-E47ADBA26CED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" y="5778500"/>
            <a:ext cx="12179300" cy="107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8223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1638896" y="2890391"/>
            <a:ext cx="6971704" cy="1077218"/>
          </a:xfrm>
        </p:spPr>
        <p:txBody>
          <a:bodyPr/>
          <a:lstStyle/>
          <a:p>
            <a:r>
              <a:rPr lang="en-US" spc="90" dirty="0"/>
              <a:t>WP4: Data Analysis Services Introduction</a:t>
            </a:r>
            <a:endParaRPr lang="en-US" dirty="0"/>
          </a:p>
        </p:txBody>
      </p:sp>
      <p:sp>
        <p:nvSpPr>
          <p:cNvPr id="7" name="Subtitle 6"/>
          <p:cNvSpPr>
            <a:spLocks noGrp="1"/>
          </p:cNvSpPr>
          <p:nvPr>
            <p:ph type="subTitle" idx="4"/>
          </p:nvPr>
        </p:nvSpPr>
        <p:spPr>
          <a:xfrm>
            <a:off x="1638897" y="4278868"/>
            <a:ext cx="6971704" cy="692497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690"/>
              </a:spcBef>
            </a:pPr>
            <a:r>
              <a:rPr lang="en-US" spc="50" dirty="0">
                <a:solidFill>
                  <a:srgbClr val="4C4D4F"/>
                </a:solidFill>
                <a:cs typeface="Arial"/>
              </a:rPr>
              <a:t>13</a:t>
            </a:r>
            <a:r>
              <a:rPr lang="en-US" spc="75" dirty="0">
                <a:solidFill>
                  <a:srgbClr val="4C4D4F"/>
                </a:solidFill>
                <a:cs typeface="Arial"/>
              </a:rPr>
              <a:t> June</a:t>
            </a:r>
            <a:r>
              <a:rPr lang="en-US" spc="-60" dirty="0">
                <a:solidFill>
                  <a:srgbClr val="4C4D4F"/>
                </a:solidFill>
                <a:cs typeface="Arial"/>
              </a:rPr>
              <a:t> </a:t>
            </a:r>
            <a:r>
              <a:rPr lang="en-US" spc="90" dirty="0">
                <a:solidFill>
                  <a:srgbClr val="4C4D4F"/>
                </a:solidFill>
                <a:cs typeface="Arial"/>
              </a:rPr>
              <a:t>2029</a:t>
            </a:r>
            <a:endParaRPr lang="en-US" dirty="0">
              <a:cs typeface="Arial"/>
            </a:endParaRPr>
          </a:p>
          <a:p>
            <a:pPr>
              <a:lnSpc>
                <a:spcPct val="100000"/>
              </a:lnSpc>
              <a:spcBef>
                <a:spcPts val="590"/>
              </a:spcBef>
            </a:pPr>
            <a:r>
              <a:rPr lang="en-US" b="0" spc="-5" dirty="0">
                <a:solidFill>
                  <a:srgbClr val="4C4D4F"/>
                </a:solidFill>
                <a:cs typeface="Arial"/>
              </a:rPr>
              <a:t>Hans </a:t>
            </a:r>
            <a:r>
              <a:rPr lang="en-US" b="0" spc="-5" dirty="0" err="1">
                <a:solidFill>
                  <a:srgbClr val="4C4D4F"/>
                </a:solidFill>
                <a:cs typeface="Arial"/>
              </a:rPr>
              <a:t>Fangohr</a:t>
            </a:r>
            <a:r>
              <a:rPr lang="en-US" b="0" spc="-5" dirty="0">
                <a:solidFill>
                  <a:srgbClr val="4C4D4F"/>
                </a:solidFill>
                <a:cs typeface="Arial"/>
              </a:rPr>
              <a:t>, on behalf of WP4</a:t>
            </a:r>
            <a:endParaRPr lang="en-US" b="0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975231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21304A-54A3-7340-A406-57C3A3AAC5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Towards a unification of data analysis services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B35BE9-4F6D-FE45-8644-E87B8413A8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Constraints:</a:t>
            </a:r>
          </a:p>
          <a:p>
            <a:pPr lvl="1"/>
            <a:r>
              <a:rPr lang="en-US" dirty="0"/>
              <a:t>Established hardware and infrastructures at each site</a:t>
            </a:r>
          </a:p>
          <a:p>
            <a:pPr lvl="1"/>
            <a:r>
              <a:rPr lang="en-US" dirty="0"/>
              <a:t>Need useful user experience for sustainability</a:t>
            </a:r>
          </a:p>
          <a:p>
            <a:endParaRPr lang="en-US" dirty="0"/>
          </a:p>
          <a:p>
            <a:r>
              <a:rPr lang="en-US" dirty="0"/>
              <a:t>Strategy</a:t>
            </a:r>
          </a:p>
          <a:p>
            <a:pPr lvl="1"/>
            <a:r>
              <a:rPr lang="en-US" dirty="0"/>
              <a:t>Create common entry point (“Data search and analysis portal”) for each site as user interface</a:t>
            </a:r>
          </a:p>
          <a:p>
            <a:pPr lvl="1"/>
            <a:r>
              <a:rPr lang="en-US" dirty="0"/>
              <a:t>Portal translates request into local infrastructure</a:t>
            </a:r>
          </a:p>
          <a:p>
            <a:pPr lvl="1"/>
            <a:r>
              <a:rPr lang="en-US" dirty="0"/>
              <a:t>Potential to offer portal interface in EOSC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D9186F-C476-6445-B6A6-FCB223F0EB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9020" y="502564"/>
            <a:ext cx="4081636" cy="2621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997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132E6B-A53D-5642-B1A6-64FF5D4B6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C33822-7C99-564E-993D-0F8A246F7C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787" y="304800"/>
            <a:ext cx="9072425" cy="5827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7810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1526EF-903E-8940-BEAA-A0C47951D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err="1"/>
              <a:t>Programme</a:t>
            </a:r>
            <a:r>
              <a:rPr lang="en-US" dirty="0"/>
              <a:t> today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FF95EF-E403-0341-AD8D-E4652997A9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10:10 Demo Portal (Jakub </a:t>
            </a:r>
            <a:r>
              <a:rPr lang="en-US" dirty="0" err="1"/>
              <a:t>Grusz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User experience Portal (mock-up)</a:t>
            </a:r>
          </a:p>
          <a:p>
            <a:pPr lvl="1"/>
            <a:r>
              <a:rPr lang="en-US" dirty="0"/>
              <a:t>Data finding, selection (mock-up), and triggering of analysis</a:t>
            </a:r>
            <a:br>
              <a:rPr lang="en-US" dirty="0"/>
            </a:br>
            <a:endParaRPr lang="en-US" dirty="0"/>
          </a:p>
          <a:p>
            <a:r>
              <a:rPr lang="en-US" dirty="0"/>
              <a:t>10:20 Demo remote data analysis (Thomas Vincent)</a:t>
            </a:r>
          </a:p>
          <a:p>
            <a:pPr lvl="1"/>
            <a:r>
              <a:rPr lang="en-US" dirty="0"/>
              <a:t>Example data analysis </a:t>
            </a:r>
          </a:p>
          <a:p>
            <a:pPr lvl="1"/>
            <a:r>
              <a:rPr lang="en-US" dirty="0"/>
              <a:t>Remote analysis with </a:t>
            </a:r>
            <a:r>
              <a:rPr lang="en-US" dirty="0" err="1"/>
              <a:t>Jupyter</a:t>
            </a:r>
            <a:endParaRPr lang="en-US" dirty="0"/>
          </a:p>
          <a:p>
            <a:pPr lvl="1"/>
            <a:r>
              <a:rPr lang="en-US" dirty="0"/>
              <a:t>Reproducible &amp; re-usable work</a:t>
            </a:r>
            <a:br>
              <a:rPr lang="en-US" dirty="0"/>
            </a:br>
            <a:endParaRPr lang="en-US" dirty="0"/>
          </a:p>
          <a:p>
            <a:r>
              <a:rPr lang="en-US" dirty="0"/>
              <a:t>11:25 Presentation Portal (Jamie Hall)</a:t>
            </a:r>
          </a:p>
          <a:p>
            <a:pPr lvl="1"/>
            <a:r>
              <a:rPr lang="en-US" dirty="0"/>
              <a:t>Architecture of Portal</a:t>
            </a:r>
          </a:p>
        </p:txBody>
      </p:sp>
    </p:spTree>
    <p:extLst>
      <p:ext uri="{BB962C8B-B14F-4D97-AF65-F5344CB8AC3E}">
        <p14:creationId xmlns:p14="http://schemas.microsoft.com/office/powerpoint/2010/main" val="25585221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4"/>
          </p:nvPr>
        </p:nvSpPr>
        <p:spPr/>
        <p:txBody>
          <a:bodyPr/>
          <a:lstStyle/>
          <a:p>
            <a:r>
              <a:rPr lang="en-US" b="0" dirty="0" err="1"/>
              <a:t>hans.fangohr@xfel.eu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800783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62BF932-0F97-E44B-9E9B-4DEC74FE9EDD}"/>
              </a:ext>
            </a:extLst>
          </p:cNvPr>
          <p:cNvSpPr txBox="1"/>
          <p:nvPr/>
        </p:nvSpPr>
        <p:spPr>
          <a:xfrm>
            <a:off x="1219200" y="2438400"/>
            <a:ext cx="9677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/>
              <a:t>Unused spare slides follow</a:t>
            </a:r>
          </a:p>
        </p:txBody>
      </p:sp>
    </p:spTree>
    <p:extLst>
      <p:ext uri="{BB962C8B-B14F-4D97-AF65-F5344CB8AC3E}">
        <p14:creationId xmlns:p14="http://schemas.microsoft.com/office/powerpoint/2010/main" val="42529887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21304A-54A3-7340-A406-57C3A3AAC5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Remote data analysis technologies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B35BE9-4F6D-FE45-8644-E87B8413A8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2777" y="1194560"/>
            <a:ext cx="7766824" cy="2082039"/>
          </a:xfrm>
        </p:spPr>
        <p:txBody>
          <a:bodyPr/>
          <a:lstStyle/>
          <a:p>
            <a:r>
              <a:rPr lang="en-US" dirty="0"/>
              <a:t>Remote Desktop</a:t>
            </a:r>
          </a:p>
          <a:p>
            <a:pPr lvl="1"/>
            <a:r>
              <a:rPr lang="en-US" dirty="0"/>
              <a:t>Computation takes place on (virtual) machine in facility / cloud</a:t>
            </a:r>
          </a:p>
          <a:p>
            <a:pPr lvl="1"/>
            <a:r>
              <a:rPr lang="en-US" dirty="0"/>
              <a:t>Connect the machine’s graphical desktop to client in web browser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err="1"/>
              <a:t>Jupyter</a:t>
            </a:r>
            <a:endParaRPr lang="en-US" dirty="0"/>
          </a:p>
          <a:p>
            <a:pPr lvl="1"/>
            <a:r>
              <a:rPr lang="en-US" dirty="0"/>
              <a:t>Computation takes place on machine in facility / cloud </a:t>
            </a:r>
          </a:p>
          <a:p>
            <a:pPr lvl="1"/>
            <a:r>
              <a:rPr lang="en-US" dirty="0"/>
              <a:t>Connect via https to client’s web browser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922B55-3250-2144-9B34-C4E002C7ED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8904" y="2971800"/>
            <a:ext cx="3411458" cy="3140349"/>
          </a:xfrm>
          <a:prstGeom prst="rect">
            <a:avLst/>
          </a:prstGeom>
        </p:spPr>
      </p:pic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A124ABE5-B4BF-6648-BE78-D5CAF6E685D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" t="4660" b="4725"/>
          <a:stretch/>
        </p:blipFill>
        <p:spPr>
          <a:xfrm>
            <a:off x="8972771" y="263225"/>
            <a:ext cx="3627524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1084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132E6B-A53D-5642-B1A6-64FF5D4B6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C33822-7C99-564E-993D-0F8A246F7C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4901" y="304800"/>
            <a:ext cx="8711619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7014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9E916-BE3D-C546-8F82-C990D6D99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Outline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7CD2C3-5FEE-2E4C-9976-3EBF5D2BD6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>
              <a:lnSpc>
                <a:spcPct val="150000"/>
              </a:lnSpc>
            </a:pPr>
            <a:r>
              <a:rPr lang="en-US" dirty="0"/>
              <a:t>Motivation and Objectives</a:t>
            </a:r>
          </a:p>
          <a:p>
            <a:pPr lvl="1">
              <a:lnSpc>
                <a:spcPct val="150000"/>
              </a:lnSpc>
            </a:pPr>
            <a:r>
              <a:rPr lang="en-US" dirty="0" err="1"/>
              <a:t>Programme</a:t>
            </a:r>
            <a:r>
              <a:rPr lang="en-US" dirty="0"/>
              <a:t> of Work (Tasks)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Re-usable remote data analysis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Status of remote data analysis services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Towards a unification of data analysis services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Relation to subsequent talks</a:t>
            </a:r>
          </a:p>
        </p:txBody>
      </p:sp>
    </p:spTree>
    <p:extLst>
      <p:ext uri="{BB962C8B-B14F-4D97-AF65-F5344CB8AC3E}">
        <p14:creationId xmlns:p14="http://schemas.microsoft.com/office/powerpoint/2010/main" val="28134652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A1A6B3-7DE6-854F-A855-58E73ADCC2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8277260" y="1628480"/>
            <a:ext cx="5355613" cy="3012533"/>
          </a:xfrm>
          <a:prstGeom prst="rect">
            <a:avLst/>
          </a:prstGeom>
        </p:spPr>
      </p:pic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WP4 Motivation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>
          <a:xfrm>
            <a:off x="462776" y="1219200"/>
            <a:ext cx="10130713" cy="369332"/>
          </a:xfrm>
        </p:spPr>
        <p:txBody>
          <a:bodyPr/>
          <a:lstStyle/>
          <a:p>
            <a:r>
              <a:rPr lang="en-US" dirty="0"/>
              <a:t>Data analysis extracts meaning from data</a:t>
            </a:r>
          </a:p>
          <a:p>
            <a:r>
              <a:rPr lang="en-US" dirty="0"/>
              <a:t>Essential and non-trivial process in Photon and Neutron Science</a:t>
            </a:r>
          </a:p>
          <a:p>
            <a:r>
              <a:rPr lang="en-US" dirty="0"/>
              <a:t>Need software to process data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49BAD2-E569-F245-8111-129C28C64BE9}"/>
              </a:ext>
            </a:extLst>
          </p:cNvPr>
          <p:cNvSpPr txBox="1"/>
          <p:nvPr/>
        </p:nvSpPr>
        <p:spPr>
          <a:xfrm>
            <a:off x="462776" y="6465154"/>
            <a:ext cx="7999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[1] Reproducibility crisis, Nature 533, 452–454 (26 May 2016) doi:10.1038/533452a</a:t>
            </a:r>
          </a:p>
        </p:txBody>
      </p:sp>
      <p:sp>
        <p:nvSpPr>
          <p:cNvPr id="5" name="Title 7">
            <a:extLst>
              <a:ext uri="{FF2B5EF4-FFF2-40B4-BE49-F238E27FC236}">
                <a16:creationId xmlns:a16="http://schemas.microsoft.com/office/drawing/2014/main" id="{AC40175E-0A91-3747-8A5F-9740566A6622}"/>
              </a:ext>
            </a:extLst>
          </p:cNvPr>
          <p:cNvSpPr txBox="1">
            <a:spLocks/>
          </p:cNvSpPr>
          <p:nvPr/>
        </p:nvSpPr>
        <p:spPr>
          <a:xfrm>
            <a:off x="454309" y="3210952"/>
            <a:ext cx="7310043" cy="446276"/>
          </a:xfrm>
          <a:prstGeom prst="rect">
            <a:avLst/>
          </a:prstGeom>
        </p:spPr>
        <p:txBody>
          <a:bodyPr lIns="0" tIns="0" rIns="0" bIns="0"/>
          <a:lstStyle>
            <a:lvl1pPr algn="ctr" defTabSz="457200" rtl="0" eaLnBrk="1" latinLnBrk="0" hangingPunct="1">
              <a:spcBef>
                <a:spcPct val="0"/>
              </a:spcBef>
              <a:buNone/>
              <a:defRPr sz="2900" b="1" i="0" kern="1200">
                <a:solidFill>
                  <a:srgbClr val="4C4D4F"/>
                </a:solidFill>
                <a:latin typeface="Muli" pitchFamily="2" charset="77"/>
                <a:ea typeface="+mj-ea"/>
                <a:cs typeface="Arial"/>
              </a:defRPr>
            </a:lvl1pPr>
          </a:lstStyle>
          <a:p>
            <a:pPr algn="l"/>
            <a:r>
              <a:rPr lang="en-US" dirty="0"/>
              <a:t>WP4 Objectives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6599CC9D-1234-C545-8486-6A490947C61F}"/>
              </a:ext>
            </a:extLst>
          </p:cNvPr>
          <p:cNvSpPr txBox="1">
            <a:spLocks/>
          </p:cNvSpPr>
          <p:nvPr/>
        </p:nvSpPr>
        <p:spPr>
          <a:xfrm>
            <a:off x="454309" y="3842177"/>
            <a:ext cx="10130713" cy="369332"/>
          </a:xfrm>
          <a:prstGeom prst="rect">
            <a:avLst/>
          </a:prstGeom>
        </p:spPr>
        <p:txBody>
          <a:bodyPr lIns="0" tIns="0" rIns="0" bIns="0"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b="1" i="0" kern="1200" baseline="0">
                <a:solidFill>
                  <a:srgbClr val="4C4D4F"/>
                </a:solidFill>
                <a:latin typeface="+mn-lt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 baseline="0">
                <a:solidFill>
                  <a:srgbClr val="4A4E4F"/>
                </a:solidFill>
                <a:latin typeface="Muli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Enable better reproducibility [1] and re-usability </a:t>
            </a:r>
            <a:r>
              <a:rPr lang="en-US" b="0" dirty="0"/>
              <a:t>(</a:t>
            </a:r>
            <a:r>
              <a:rPr lang="en-US" b="0" dirty="0" err="1"/>
              <a:t>faiR</a:t>
            </a:r>
            <a:r>
              <a:rPr lang="en-US" b="0" dirty="0"/>
              <a:t>)</a:t>
            </a:r>
          </a:p>
          <a:p>
            <a:r>
              <a:rPr lang="en-US" dirty="0"/>
              <a:t>Control and execute data analysis remotely</a:t>
            </a:r>
          </a:p>
          <a:p>
            <a:pPr lvl="1"/>
            <a:r>
              <a:rPr lang="en-US" dirty="0"/>
              <a:t>Important for EOSC idea: data widely accessible (</a:t>
            </a:r>
            <a:r>
              <a:rPr lang="en-US" dirty="0" err="1"/>
              <a:t>fAir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Useful for facilities: data set size increasingly prohibits taking data home</a:t>
            </a:r>
          </a:p>
          <a:p>
            <a:pPr lvl="1"/>
            <a:r>
              <a:rPr lang="en-US" dirty="0"/>
              <a:t>COVID19: enable remote operation of facilities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68755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1526EF-903E-8940-BEAA-A0C47951D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err="1"/>
              <a:t>Programme</a:t>
            </a:r>
            <a:r>
              <a:rPr lang="en-US" dirty="0"/>
              <a:t> of work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FF95EF-E403-0341-AD8D-E4652997A9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/>
              <a:t>Task 4.1: Survey (M1-13)</a:t>
            </a:r>
            <a:endParaRPr lang="en-US" b="0" dirty="0">
              <a:sym typeface="Wingdings" pitchFamily="2" charset="2"/>
            </a:endParaRPr>
          </a:p>
          <a:p>
            <a:pPr lvl="1"/>
            <a:r>
              <a:rPr lang="en-US" dirty="0">
                <a:sym typeface="Wingdings" pitchFamily="2" charset="2"/>
              </a:rPr>
              <a:t>Submitted deliverable </a:t>
            </a:r>
            <a:r>
              <a:rPr lang="en-US" b="0" dirty="0">
                <a:sym typeface="Wingdings" pitchFamily="2" charset="2"/>
              </a:rPr>
              <a:t>D4.1</a:t>
            </a:r>
            <a:endParaRPr lang="en-US" b="0" dirty="0"/>
          </a:p>
          <a:p>
            <a:r>
              <a:rPr lang="en-US" dirty="0"/>
              <a:t>Task 4.2 and 4.4  Remote Desktop &amp; </a:t>
            </a:r>
            <a:r>
              <a:rPr lang="en-US" dirty="0" err="1"/>
              <a:t>Jupyter</a:t>
            </a:r>
            <a:r>
              <a:rPr lang="en-US" dirty="0"/>
              <a:t> based analysis services (M1-48)  </a:t>
            </a:r>
          </a:p>
          <a:p>
            <a:pPr lvl="1"/>
            <a:r>
              <a:rPr lang="en-US" dirty="0">
                <a:sym typeface="Wingdings" pitchFamily="2" charset="2"/>
              </a:rPr>
              <a:t>Submitted deliverable D4.2</a:t>
            </a:r>
          </a:p>
          <a:p>
            <a:pPr lvl="1"/>
            <a:r>
              <a:rPr lang="en-US" dirty="0"/>
              <a:t>10:20 Demo (Thomas Vincent)</a:t>
            </a:r>
          </a:p>
          <a:p>
            <a:r>
              <a:rPr lang="en-US" dirty="0"/>
              <a:t>Task 4.3: Portal for remote data analysis (M13-36)</a:t>
            </a:r>
          </a:p>
          <a:p>
            <a:pPr lvl="1"/>
            <a:r>
              <a:rPr lang="en-US" dirty="0"/>
              <a:t>10:10 Demo (Jakub </a:t>
            </a:r>
            <a:r>
              <a:rPr lang="en-US" dirty="0" err="1"/>
              <a:t>Grusz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11:25 Talk (Jamie Hall)</a:t>
            </a:r>
          </a:p>
          <a:p>
            <a:r>
              <a:rPr lang="en-US" dirty="0"/>
              <a:t>Task 4.5: Deployment of remote analysis services at facilities (M12-48)</a:t>
            </a:r>
          </a:p>
          <a:p>
            <a:pPr lvl="1"/>
            <a:r>
              <a:rPr lang="en-US" dirty="0">
                <a:sym typeface="Wingdings" pitchFamily="2" charset="2"/>
              </a:rPr>
              <a:t>Submitted deliverable D4.2</a:t>
            </a:r>
            <a:endParaRPr lang="en-US" dirty="0"/>
          </a:p>
          <a:p>
            <a:r>
              <a:rPr lang="en-US" b="0" dirty="0"/>
              <a:t>Task 4.6: Demonstrator (M36-48)</a:t>
            </a:r>
          </a:p>
          <a:p>
            <a:pPr marL="0" indent="0">
              <a:buNone/>
            </a:pPr>
            <a:br>
              <a:rPr lang="en-US" sz="2000" b="0" dirty="0"/>
            </a:br>
            <a:r>
              <a:rPr lang="en-US" sz="2000" b="0" dirty="0"/>
              <a:t>See also technical report M18 for further details. </a:t>
            </a:r>
          </a:p>
        </p:txBody>
      </p:sp>
    </p:spTree>
    <p:extLst>
      <p:ext uri="{BB962C8B-B14F-4D97-AF65-F5344CB8AC3E}">
        <p14:creationId xmlns:p14="http://schemas.microsoft.com/office/powerpoint/2010/main" val="37650006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21304A-54A3-7340-A406-57C3A3AAC5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Towards re-usable remote data analysis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B35BE9-4F6D-FE45-8644-E87B8413A8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Ingredients</a:t>
            </a:r>
          </a:p>
          <a:p>
            <a:pPr lvl="1"/>
            <a:r>
              <a:rPr lang="en-US" dirty="0"/>
              <a:t>Data &amp; Metadata </a:t>
            </a:r>
          </a:p>
          <a:p>
            <a:pPr lvl="1"/>
            <a:r>
              <a:rPr lang="en-US" dirty="0"/>
              <a:t>Data analysis procedure (scripts)</a:t>
            </a:r>
          </a:p>
          <a:p>
            <a:pPr lvl="1"/>
            <a:r>
              <a:rPr lang="en-US" dirty="0"/>
              <a:t>Data analysis software environment</a:t>
            </a:r>
          </a:p>
          <a:p>
            <a:pPr lvl="1"/>
            <a:r>
              <a:rPr lang="en-US" dirty="0"/>
              <a:t>Remote executability</a:t>
            </a:r>
            <a:br>
              <a:rPr lang="en-US" dirty="0"/>
            </a:br>
            <a:endParaRPr lang="en-US" dirty="0"/>
          </a:p>
          <a:p>
            <a:r>
              <a:rPr lang="en-US" dirty="0"/>
              <a:t>Remote data analysis</a:t>
            </a:r>
          </a:p>
          <a:p>
            <a:pPr lvl="1"/>
            <a:r>
              <a:rPr lang="en-US" dirty="0"/>
              <a:t>SSH</a:t>
            </a:r>
          </a:p>
          <a:p>
            <a:pPr lvl="1"/>
            <a:r>
              <a:rPr lang="en-US" dirty="0"/>
              <a:t>Remote Desktop (VNC, </a:t>
            </a:r>
            <a:r>
              <a:rPr lang="en-US" dirty="0" err="1"/>
              <a:t>FastX</a:t>
            </a:r>
            <a:r>
              <a:rPr lang="en-US" dirty="0"/>
              <a:t>, VISA, </a:t>
            </a:r>
            <a:r>
              <a:rPr lang="en-US" dirty="0" err="1"/>
              <a:t>NoMACHINE</a:t>
            </a:r>
            <a:r>
              <a:rPr lang="en-US" dirty="0"/>
              <a:t>)</a:t>
            </a:r>
          </a:p>
          <a:p>
            <a:pPr lvl="1"/>
            <a:r>
              <a:rPr lang="en-US" dirty="0" err="1"/>
              <a:t>Jupyter</a:t>
            </a:r>
            <a:r>
              <a:rPr lang="en-US" dirty="0"/>
              <a:t> Notebook (</a:t>
            </a:r>
            <a:r>
              <a:rPr lang="en-US" dirty="0" err="1"/>
              <a:t>JupyterHub</a:t>
            </a:r>
            <a:r>
              <a:rPr lang="en-US" dirty="0"/>
              <a:t>, </a:t>
            </a:r>
            <a:r>
              <a:rPr lang="en-US" dirty="0" err="1"/>
              <a:t>BinderHub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4F1217-1EC8-9A4C-AC71-8001661383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800" y="1194561"/>
            <a:ext cx="4496463" cy="4207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6252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77CD3-1160-B945-80D4-D993D9F46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err="1"/>
              <a:t>Jupyter</a:t>
            </a:r>
            <a:endParaRPr lang="en-US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0A607CB3-9D72-1444-A00F-2BB71308E1D1}"/>
              </a:ext>
            </a:extLst>
          </p:cNvPr>
          <p:cNvSpPr txBox="1">
            <a:spLocks/>
          </p:cNvSpPr>
          <p:nvPr/>
        </p:nvSpPr>
        <p:spPr>
          <a:xfrm>
            <a:off x="0" y="1194560"/>
            <a:ext cx="4419599" cy="4977640"/>
          </a:xfrm>
          <a:prstGeom prst="rect">
            <a:avLst/>
          </a:prstGeom>
        </p:spPr>
        <p:txBody>
          <a:bodyPr lIns="0" tIns="0" rIns="0" bIns="0"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b="1" i="0" kern="1200" baseline="0">
                <a:solidFill>
                  <a:srgbClr val="4C4D4F"/>
                </a:solidFill>
                <a:latin typeface="+mn-lt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 baseline="0">
                <a:solidFill>
                  <a:srgbClr val="4A4E4F"/>
                </a:solidFill>
                <a:latin typeface="Muli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US" dirty="0"/>
              <a:t>Architecture:</a:t>
            </a:r>
          </a:p>
          <a:p>
            <a:pPr lvl="1"/>
            <a:r>
              <a:rPr lang="en-US" dirty="0"/>
              <a:t>Computation takes place on machine in facility / cloud </a:t>
            </a:r>
          </a:p>
          <a:p>
            <a:pPr lvl="1"/>
            <a:r>
              <a:rPr lang="en-US" dirty="0"/>
              <a:t>Connect via https to user’s  web browser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r>
              <a:rPr lang="en-US" dirty="0"/>
              <a:t>Discussion:</a:t>
            </a:r>
          </a:p>
          <a:p>
            <a:pPr lvl="1"/>
            <a:r>
              <a:rPr lang="en-US" dirty="0"/>
              <a:t>“Native web”</a:t>
            </a:r>
          </a:p>
          <a:p>
            <a:pPr lvl="1"/>
            <a:r>
              <a:rPr lang="en-US" dirty="0"/>
              <a:t>support for reproducibility</a:t>
            </a:r>
          </a:p>
          <a:p>
            <a:pPr lvl="1"/>
            <a:r>
              <a:rPr lang="en-US" dirty="0"/>
              <a:t>not for all use cases </a:t>
            </a:r>
          </a:p>
          <a:p>
            <a:pPr lvl="1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035922-FF21-E841-9C9C-1F298A9BD1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14800" y="-81641"/>
            <a:ext cx="8293901" cy="7220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5960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77CD3-1160-B945-80D4-D993D9F46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Remote desktop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4640A99B-2E7A-474A-A45E-D6275863856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" t="4660" b="4725"/>
          <a:stretch/>
        </p:blipFill>
        <p:spPr>
          <a:xfrm>
            <a:off x="4114800" y="1371600"/>
            <a:ext cx="7889270" cy="4474508"/>
          </a:xfrm>
          <a:prstGeom prst="rect">
            <a:avLst/>
          </a:prstGeom>
        </p:spPr>
      </p:pic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0A607CB3-9D72-1444-A00F-2BB71308E1D1}"/>
              </a:ext>
            </a:extLst>
          </p:cNvPr>
          <p:cNvSpPr txBox="1">
            <a:spLocks/>
          </p:cNvSpPr>
          <p:nvPr/>
        </p:nvSpPr>
        <p:spPr>
          <a:xfrm>
            <a:off x="1" y="1194560"/>
            <a:ext cx="3505200" cy="2082039"/>
          </a:xfrm>
          <a:prstGeom prst="rect">
            <a:avLst/>
          </a:prstGeom>
        </p:spPr>
        <p:txBody>
          <a:bodyPr lIns="0" tIns="0" rIns="0" bIns="0"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b="1" i="0" kern="1200" baseline="0">
                <a:solidFill>
                  <a:srgbClr val="4C4D4F"/>
                </a:solidFill>
                <a:latin typeface="+mn-lt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 baseline="0">
                <a:solidFill>
                  <a:srgbClr val="4A4E4F"/>
                </a:solidFill>
                <a:latin typeface="Muli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US" dirty="0"/>
              <a:t>Architecture</a:t>
            </a:r>
          </a:p>
          <a:p>
            <a:pPr lvl="1"/>
            <a:r>
              <a:rPr lang="en-US" dirty="0"/>
              <a:t>Computation takes place on machine in facility / cloud</a:t>
            </a:r>
          </a:p>
          <a:p>
            <a:pPr lvl="1"/>
            <a:r>
              <a:rPr lang="en-US" dirty="0"/>
              <a:t>Connect the machine’s graphical desktop to client in user’s web browser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r>
              <a:rPr lang="en-US" dirty="0"/>
              <a:t>Discussion</a:t>
            </a:r>
          </a:p>
          <a:p>
            <a:pPr lvl="1"/>
            <a:r>
              <a:rPr lang="en-US" dirty="0"/>
              <a:t>Can make any existing analysis environment available remotely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2058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E14AF-248F-C246-925A-9E287E775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Status remote data Analysis: </a:t>
            </a:r>
            <a:r>
              <a:rPr lang="en-US" dirty="0" err="1"/>
              <a:t>Jupyter</a:t>
            </a:r>
            <a:endParaRPr lang="en-US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61A98A3D-325B-4E40-9B91-9A5A935BFA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676400"/>
            <a:ext cx="10085319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8116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E14AF-248F-C246-925A-9E287E775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Status remote data Analysis: remote Desktop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954C91A6-143F-1E42-BB01-E3903A9074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1524000"/>
            <a:ext cx="8768576" cy="4064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206421"/>
      </p:ext>
    </p:extLst>
  </p:cSld>
  <p:clrMapOvr>
    <a:masterClrMapping/>
  </p:clrMapOvr>
</p:sld>
</file>

<file path=ppt/theme/theme1.xml><?xml version="1.0" encoding="utf-8"?>
<a:theme xmlns:a="http://schemas.openxmlformats.org/drawingml/2006/main" name="First Slid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Logo+EUtext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PaNOSC_EUflag+bar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PaNOSC_LOGO-only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PaNOSC_ppt_template_DEF.potx</Template>
  <TotalTime>964</TotalTime>
  <Words>521</Words>
  <Application>Microsoft Macintosh PowerPoint</Application>
  <PresentationFormat>Widescreen</PresentationFormat>
  <Paragraphs>94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Arial</vt:lpstr>
      <vt:lpstr>Calibri</vt:lpstr>
      <vt:lpstr>Muli</vt:lpstr>
      <vt:lpstr>First Slide</vt:lpstr>
      <vt:lpstr>Logo+EUtext</vt:lpstr>
      <vt:lpstr>PaNOSC_EUflag+bar</vt:lpstr>
      <vt:lpstr>PaNOSC_LOGO-only</vt:lpstr>
      <vt:lpstr>WP4: Data Analysis Services Introduction</vt:lpstr>
      <vt:lpstr>Outline</vt:lpstr>
      <vt:lpstr>WP4 Motivation</vt:lpstr>
      <vt:lpstr>Programme of work</vt:lpstr>
      <vt:lpstr>Towards re-usable remote data analysis</vt:lpstr>
      <vt:lpstr>Jupyter</vt:lpstr>
      <vt:lpstr>Remote desktop</vt:lpstr>
      <vt:lpstr>Status remote data Analysis: Jupyter</vt:lpstr>
      <vt:lpstr>Status remote data Analysis: remote Desktop</vt:lpstr>
      <vt:lpstr>Towards a unification of data analysis services</vt:lpstr>
      <vt:lpstr> </vt:lpstr>
      <vt:lpstr>Programme today</vt:lpstr>
      <vt:lpstr>Thank you</vt:lpstr>
      <vt:lpstr>PowerPoint Presentation</vt:lpstr>
      <vt:lpstr>Remote data analysis technologies</vt:lpstr>
      <vt:lpstr> 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of the Presentation  on one or more lines</dc:title>
  <dc:subject/>
  <dc:creator/>
  <cp:keywords/>
  <dc:description/>
  <cp:lastModifiedBy>Fangohr H.</cp:lastModifiedBy>
  <cp:revision>61</cp:revision>
  <dcterms:created xsi:type="dcterms:W3CDTF">2019-04-23T08:59:57Z</dcterms:created>
  <dcterms:modified xsi:type="dcterms:W3CDTF">2020-05-29T10:29:57Z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2019-04-19T10:00:00Z</vt:filetime>
  </property>
  <property fmtid="{D5CDD505-2E9C-101B-9397-08002B2CF9AE}" pid="3" name="Creator">
    <vt:lpwstr>Adobe InDesign CC 14.0 (Macintosh)</vt:lpwstr>
  </property>
  <property fmtid="{D5CDD505-2E9C-101B-9397-08002B2CF9AE}" pid="4" name="LastSaved">
    <vt:filetime>2019-04-23T10:00:00Z</vt:filetime>
  </property>
</Properties>
</file>